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984" r:id="rId2"/>
    <p:sldId id="996" r:id="rId3"/>
    <p:sldId id="997" r:id="rId4"/>
    <p:sldId id="1015" r:id="rId5"/>
    <p:sldId id="867" r:id="rId6"/>
    <p:sldId id="868" r:id="rId7"/>
    <p:sldId id="869" r:id="rId8"/>
    <p:sldId id="1036" r:id="rId9"/>
    <p:sldId id="878" r:id="rId10"/>
    <p:sldId id="974" r:id="rId11"/>
    <p:sldId id="1037" r:id="rId12"/>
    <p:sldId id="973" r:id="rId13"/>
    <p:sldId id="1038" r:id="rId14"/>
    <p:sldId id="1042" r:id="rId15"/>
    <p:sldId id="1039" r:id="rId16"/>
    <p:sldId id="1040" r:id="rId17"/>
    <p:sldId id="1041" r:id="rId18"/>
    <p:sldId id="985" r:id="rId19"/>
    <p:sldId id="986" r:id="rId20"/>
    <p:sldId id="998" r:id="rId21"/>
    <p:sldId id="831" r:id="rId22"/>
    <p:sldId id="970" r:id="rId23"/>
    <p:sldId id="887" r:id="rId24"/>
    <p:sldId id="888" r:id="rId25"/>
    <p:sldId id="835" r:id="rId26"/>
    <p:sldId id="889" r:id="rId27"/>
    <p:sldId id="890" r:id="rId28"/>
    <p:sldId id="891" r:id="rId29"/>
    <p:sldId id="992" r:id="rId30"/>
    <p:sldId id="993" r:id="rId31"/>
    <p:sldId id="999" r:id="rId32"/>
    <p:sldId id="848" r:id="rId33"/>
    <p:sldId id="1016" r:id="rId34"/>
    <p:sldId id="1017" r:id="rId35"/>
    <p:sldId id="1018" r:id="rId36"/>
    <p:sldId id="1019" r:id="rId37"/>
    <p:sldId id="1020" r:id="rId38"/>
    <p:sldId id="1012" r:id="rId39"/>
    <p:sldId id="1021" r:id="rId40"/>
    <p:sldId id="863" r:id="rId41"/>
    <p:sldId id="1023" r:id="rId42"/>
    <p:sldId id="1024" r:id="rId43"/>
    <p:sldId id="1025" r:id="rId44"/>
    <p:sldId id="920" r:id="rId45"/>
    <p:sldId id="1022" r:id="rId46"/>
    <p:sldId id="855" r:id="rId47"/>
    <p:sldId id="1031" r:id="rId48"/>
    <p:sldId id="1032" r:id="rId49"/>
    <p:sldId id="1033" r:id="rId50"/>
    <p:sldId id="1030" r:id="rId51"/>
    <p:sldId id="1034" r:id="rId52"/>
    <p:sldId id="1029" r:id="rId53"/>
    <p:sldId id="1026" r:id="rId54"/>
    <p:sldId id="1035" r:id="rId55"/>
    <p:sldId id="1028" r:id="rId56"/>
    <p:sldId id="1013" r:id="rId57"/>
  </p:sldIdLst>
  <p:sldSz cx="9144000" cy="6858000" type="screen4x3"/>
  <p:notesSz cx="7004050" cy="929005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5">
          <p15:clr>
            <a:srgbClr val="A4A3A4"/>
          </p15:clr>
        </p15:guide>
        <p15:guide id="2" pos="220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FD4FF"/>
    <a:srgbClr val="005C66"/>
    <a:srgbClr val="006666"/>
    <a:srgbClr val="008080"/>
    <a:srgbClr val="339966"/>
    <a:srgbClr val="006600"/>
    <a:srgbClr val="800000"/>
    <a:srgbClr val="FFE9E9"/>
    <a:srgbClr val="FFCCCC"/>
    <a:srgbClr val="CDD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 autoAdjust="0"/>
    <p:restoredTop sz="85273" autoAdjust="0"/>
  </p:normalViewPr>
  <p:slideViewPr>
    <p:cSldViewPr>
      <p:cViewPr varScale="1">
        <p:scale>
          <a:sx n="64" d="100"/>
          <a:sy n="64" d="100"/>
        </p:scale>
        <p:origin x="1346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554"/>
    </p:cViewPr>
  </p:sorterViewPr>
  <p:notesViewPr>
    <p:cSldViewPr>
      <p:cViewPr>
        <p:scale>
          <a:sx n="75" d="100"/>
          <a:sy n="75" d="100"/>
        </p:scale>
        <p:origin x="-2406" y="-246"/>
      </p:cViewPr>
      <p:guideLst>
        <p:guide orient="horz" pos="2925"/>
        <p:guide pos="220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4.xml"/><Relationship Id="rId18" Type="http://schemas.openxmlformats.org/officeDocument/2006/relationships/slide" Target="slides/slide20.xml"/><Relationship Id="rId26" Type="http://schemas.openxmlformats.org/officeDocument/2006/relationships/slide" Target="slides/slide28.xml"/><Relationship Id="rId39" Type="http://schemas.openxmlformats.org/officeDocument/2006/relationships/slide" Target="slides/slide42.xml"/><Relationship Id="rId21" Type="http://schemas.openxmlformats.org/officeDocument/2006/relationships/slide" Target="slides/slide23.xml"/><Relationship Id="rId34" Type="http://schemas.openxmlformats.org/officeDocument/2006/relationships/slide" Target="slides/slide37.xml"/><Relationship Id="rId42" Type="http://schemas.openxmlformats.org/officeDocument/2006/relationships/slide" Target="slides/slide45.xml"/><Relationship Id="rId47" Type="http://schemas.openxmlformats.org/officeDocument/2006/relationships/slide" Target="slides/slide50.xml"/><Relationship Id="rId50" Type="http://schemas.openxmlformats.org/officeDocument/2006/relationships/slide" Target="slides/slide53.xml"/><Relationship Id="rId7" Type="http://schemas.openxmlformats.org/officeDocument/2006/relationships/slide" Target="slides/slide8.xml"/><Relationship Id="rId2" Type="http://schemas.openxmlformats.org/officeDocument/2006/relationships/slide" Target="slides/slide3.xml"/><Relationship Id="rId16" Type="http://schemas.openxmlformats.org/officeDocument/2006/relationships/slide" Target="slides/slide17.xml"/><Relationship Id="rId29" Type="http://schemas.openxmlformats.org/officeDocument/2006/relationships/slide" Target="slides/slide32.xml"/><Relationship Id="rId11" Type="http://schemas.openxmlformats.org/officeDocument/2006/relationships/slide" Target="slides/slide12.xml"/><Relationship Id="rId24" Type="http://schemas.openxmlformats.org/officeDocument/2006/relationships/slide" Target="slides/slide26.xml"/><Relationship Id="rId32" Type="http://schemas.openxmlformats.org/officeDocument/2006/relationships/slide" Target="slides/slide35.xml"/><Relationship Id="rId37" Type="http://schemas.openxmlformats.org/officeDocument/2006/relationships/slide" Target="slides/slide40.xml"/><Relationship Id="rId40" Type="http://schemas.openxmlformats.org/officeDocument/2006/relationships/slide" Target="slides/slide43.xml"/><Relationship Id="rId45" Type="http://schemas.openxmlformats.org/officeDocument/2006/relationships/slide" Target="slides/slide48.xml"/><Relationship Id="rId53" Type="http://schemas.openxmlformats.org/officeDocument/2006/relationships/slide" Target="slides/slide56.xml"/><Relationship Id="rId5" Type="http://schemas.openxmlformats.org/officeDocument/2006/relationships/slide" Target="slides/slide6.xml"/><Relationship Id="rId10" Type="http://schemas.openxmlformats.org/officeDocument/2006/relationships/slide" Target="slides/slide11.xml"/><Relationship Id="rId19" Type="http://schemas.openxmlformats.org/officeDocument/2006/relationships/slide" Target="slides/slide21.xml"/><Relationship Id="rId31" Type="http://schemas.openxmlformats.org/officeDocument/2006/relationships/slide" Target="slides/slide34.xml"/><Relationship Id="rId44" Type="http://schemas.openxmlformats.org/officeDocument/2006/relationships/slide" Target="slides/slide47.xml"/><Relationship Id="rId52" Type="http://schemas.openxmlformats.org/officeDocument/2006/relationships/slide" Target="slides/slide55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4" Type="http://schemas.openxmlformats.org/officeDocument/2006/relationships/slide" Target="slides/slide15.xml"/><Relationship Id="rId22" Type="http://schemas.openxmlformats.org/officeDocument/2006/relationships/slide" Target="slides/slide24.xml"/><Relationship Id="rId27" Type="http://schemas.openxmlformats.org/officeDocument/2006/relationships/slide" Target="slides/slide30.xml"/><Relationship Id="rId30" Type="http://schemas.openxmlformats.org/officeDocument/2006/relationships/slide" Target="slides/slide33.xml"/><Relationship Id="rId35" Type="http://schemas.openxmlformats.org/officeDocument/2006/relationships/slide" Target="slides/slide38.xml"/><Relationship Id="rId43" Type="http://schemas.openxmlformats.org/officeDocument/2006/relationships/slide" Target="slides/slide46.xml"/><Relationship Id="rId48" Type="http://schemas.openxmlformats.org/officeDocument/2006/relationships/slide" Target="slides/slide51.xml"/><Relationship Id="rId8" Type="http://schemas.openxmlformats.org/officeDocument/2006/relationships/slide" Target="slides/slide9.xml"/><Relationship Id="rId51" Type="http://schemas.openxmlformats.org/officeDocument/2006/relationships/slide" Target="slides/slide54.xml"/><Relationship Id="rId3" Type="http://schemas.openxmlformats.org/officeDocument/2006/relationships/slide" Target="slides/slide4.xml"/><Relationship Id="rId12" Type="http://schemas.openxmlformats.org/officeDocument/2006/relationships/slide" Target="slides/slide13.xml"/><Relationship Id="rId17" Type="http://schemas.openxmlformats.org/officeDocument/2006/relationships/slide" Target="slides/slide19.xml"/><Relationship Id="rId25" Type="http://schemas.openxmlformats.org/officeDocument/2006/relationships/slide" Target="slides/slide27.xml"/><Relationship Id="rId33" Type="http://schemas.openxmlformats.org/officeDocument/2006/relationships/slide" Target="slides/slide36.xml"/><Relationship Id="rId38" Type="http://schemas.openxmlformats.org/officeDocument/2006/relationships/slide" Target="slides/slide41.xml"/><Relationship Id="rId46" Type="http://schemas.openxmlformats.org/officeDocument/2006/relationships/slide" Target="slides/slide49.xml"/><Relationship Id="rId20" Type="http://schemas.openxmlformats.org/officeDocument/2006/relationships/slide" Target="slides/slide22.xml"/><Relationship Id="rId41" Type="http://schemas.openxmlformats.org/officeDocument/2006/relationships/slide" Target="slides/slide44.xml"/><Relationship Id="rId1" Type="http://schemas.openxmlformats.org/officeDocument/2006/relationships/slide" Target="slides/slide1.xml"/><Relationship Id="rId6" Type="http://schemas.openxmlformats.org/officeDocument/2006/relationships/slide" Target="slides/slide7.xml"/><Relationship Id="rId15" Type="http://schemas.openxmlformats.org/officeDocument/2006/relationships/slide" Target="slides/slide16.xml"/><Relationship Id="rId23" Type="http://schemas.openxmlformats.org/officeDocument/2006/relationships/slide" Target="slides/slide25.xml"/><Relationship Id="rId28" Type="http://schemas.openxmlformats.org/officeDocument/2006/relationships/slide" Target="slides/slide31.xml"/><Relationship Id="rId36" Type="http://schemas.openxmlformats.org/officeDocument/2006/relationships/slide" Target="slides/slide39.xml"/><Relationship Id="rId49" Type="http://schemas.openxmlformats.org/officeDocument/2006/relationships/slide" Target="slides/slide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4457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88938" y="4413250"/>
            <a:ext cx="6303962" cy="417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71" tIns="45130" rIns="91871" bIns="451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9038" y="703263"/>
            <a:ext cx="4627562" cy="34702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38444907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25975" cy="3470275"/>
          </a:xfrm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23265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25975" cy="3470275"/>
          </a:xfrm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76068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25975" cy="3470275"/>
          </a:xfrm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3490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25975" cy="3470275"/>
          </a:xfrm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9028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25975" cy="3470275"/>
          </a:xfrm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35108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25975" cy="3470275"/>
          </a:xfrm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04233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25975" cy="3470275"/>
          </a:xfrm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14506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25975" cy="3470275"/>
          </a:xfrm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38611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51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334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591820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48279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829494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49131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575697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19408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0078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25975" cy="3470275"/>
          </a:xfrm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354987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652398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769618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044361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234225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64288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08325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795692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870825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27561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25975" cy="3470275"/>
          </a:xfrm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30632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003796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78741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867674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20973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4175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25975" cy="3470275"/>
          </a:xfrm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83850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25975" cy="3470275"/>
          </a:xfrm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08213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25975" cy="3470275"/>
          </a:xfrm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62140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25975" cy="3470275"/>
          </a:xfrm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F5734-CE9F-42D7-947F-F307C35F53F6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71037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81C7B-6F51-49FE-9676-AB3C893FB820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45618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CD2E6-0C53-4830-9742-9AE98CEE5F77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51948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9E336-15C4-4E2F-86AB-271B78A442B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77717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B923E-C9B3-4226-A6E3-70F26A40A3AB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96216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DB1C2-633F-435A-8118-ECCB7DCAA345}" type="datetime1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6562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226D7-6510-4E1A-AB33-55978C1D92D7}" type="datetime1">
              <a:rPr lang="en-US" smtClean="0"/>
              <a:t>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43399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E5BA-7F67-4A29-869F-CE377B10B5EA}" type="datetime1">
              <a:rPr lang="en-US" smtClean="0"/>
              <a:t>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06657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9F87-252B-49EC-8C21-9D676C53060B}" type="datetime1">
              <a:rPr lang="en-US" smtClean="0"/>
              <a:t>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62921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4A497-D871-4AB7-B53B-46E65D249E96}" type="datetime1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01798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57ED-AD73-4BAD-99FD-BD730D3A0C59}" type="datetime1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64640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EDE6B-FB3E-4BD2-BD31-379A4BF380F5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337B8-C20C-4E90-ABCD-B9FB190A3B6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ipe dir="r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000" b="1" 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8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4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000" b="1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30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4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4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46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47.png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3"/>
          <p:cNvSpPr txBox="1">
            <a:spLocks noChangeArrowheads="1"/>
          </p:cNvSpPr>
          <p:nvPr/>
        </p:nvSpPr>
        <p:spPr bwMode="auto">
          <a:xfrm>
            <a:off x="533400" y="1479550"/>
            <a:ext cx="7772400" cy="1628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L.O. 13-1: </a:t>
            </a: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Sustainable income and quality of earnings</a:t>
            </a:r>
          </a:p>
          <a:p>
            <a:pPr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L.O. 13-2: </a:t>
            </a: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Horizontal analysis and vertical analysis</a:t>
            </a:r>
          </a:p>
          <a:p>
            <a:pPr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L.O. 13-3:</a:t>
            </a: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 Ratio analysis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0286" y="405765"/>
            <a:ext cx="2249714" cy="677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lIns="86493" tIns="43247" rIns="86493" bIns="43247" anchor="ctr"/>
          <a:lstStyle/>
          <a:p>
            <a:pPr algn="l"/>
            <a:r>
              <a:rPr lang="en-US" altLang="en-US" b="1" dirty="0">
                <a:latin typeface="Liberation Sans" panose="020B0604020202020204" pitchFamily="34" charset="0"/>
              </a:rPr>
              <a:t>Lecture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540000" y="274320"/>
            <a:ext cx="6241143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b="1" dirty="0">
                <a:solidFill>
                  <a:srgbClr val="FFFFFF"/>
                </a:solidFill>
                <a:latin typeface="Liberation Sans" panose="020B0604020202020204" pitchFamily="34" charset="0"/>
              </a:rPr>
              <a:t>Financial Analysis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1872343" y="485775"/>
            <a:ext cx="522514" cy="514350"/>
          </a:xfrm>
          <a:prstGeom prst="ellipse">
            <a:avLst/>
          </a:prstGeom>
          <a:solidFill>
            <a:srgbClr val="A5002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6493" tIns="0" rIns="86493" bIns="432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Liberation Sans" panose="020B0604020202020204" pitchFamily="34" charset="0"/>
              </a:rPr>
              <a:t>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78738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Line 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Comprehensive Income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10</a:t>
            </a:fld>
            <a:endParaRPr lang="en-US"/>
          </a:p>
        </p:txBody>
      </p:sp>
      <p:pic>
        <p:nvPicPr>
          <p:cNvPr id="8" name="Content Placeholder 12" descr="Illustration of the Statement of Lower portion of combined statement of income and comprehensive income. The image has a three-line title that includes the name of the company, Stassi Corporation; the name of the statement, Comprehensive Income Statement; and the time period, For the Year Ended December 31, 2020. The Statement carries in it the Net income of $300,000; and the other comprehensive income Unrealized loss on available-for-sale securities, net of $500 tax savings, $2000. The total Comprehensive income is $298,000, double underlined is displayed in red font.&#10;">
            <a:extLst>
              <a:ext uri="{FF2B5EF4-FFF2-40B4-BE49-F238E27FC236}">
                <a16:creationId xmlns:a16="http://schemas.microsoft.com/office/drawing/2014/main" id="{A7935849-1959-464C-BC5F-CF80E2B52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61568"/>
            <a:ext cx="6666678" cy="31662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871CCE-27A8-46DC-9377-852C391F2485}"/>
              </a:ext>
            </a:extLst>
          </p:cNvPr>
          <p:cNvSpPr txBox="1"/>
          <p:nvPr/>
        </p:nvSpPr>
        <p:spPr>
          <a:xfrm>
            <a:off x="533400" y="1135707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Presentation in Comprehensive Income Statement</a:t>
            </a:r>
          </a:p>
        </p:txBody>
      </p:sp>
    </p:spTree>
    <p:extLst>
      <p:ext uri="{BB962C8B-B14F-4D97-AF65-F5344CB8AC3E}">
        <p14:creationId xmlns:p14="http://schemas.microsoft.com/office/powerpoint/2010/main" val="3298496490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Line 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Comprehensive Income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871CCE-27A8-46DC-9377-852C391F2485}"/>
              </a:ext>
            </a:extLst>
          </p:cNvPr>
          <p:cNvSpPr txBox="1"/>
          <p:nvPr/>
        </p:nvSpPr>
        <p:spPr>
          <a:xfrm>
            <a:off x="533400" y="1135707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Presentation in Balance Sheet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84EBB-C08D-4FAB-B0F6-5B1E2C820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852393"/>
            <a:ext cx="6785436" cy="251786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2DD8ED-CB7B-4B9F-A815-D60D2210AC82}"/>
              </a:ext>
            </a:extLst>
          </p:cNvPr>
          <p:cNvSpPr txBox="1">
            <a:spLocks/>
          </p:cNvSpPr>
          <p:nvPr/>
        </p:nvSpPr>
        <p:spPr>
          <a:xfrm>
            <a:off x="533400" y="1597371"/>
            <a:ext cx="8382000" cy="17783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000" b="0" i="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400" dirty="0">
                <a:latin typeface="Liberation Sans" panose="020B0604020202020204" pitchFamily="34" charset="0"/>
                <a:ea typeface="+mn-ea"/>
                <a:cs typeface="+mn-cs"/>
              </a:rPr>
              <a:t>Assume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eration Sans" panose="020B0604020202020204"/>
              </a:rPr>
              <a:t> </a:t>
            </a:r>
            <a:r>
              <a:rPr lang="en-US" sz="2400" dirty="0">
                <a:latin typeface="Liberation Sans" panose="020B0604020202020204" pitchFamily="34" charset="0"/>
                <a:ea typeface="+mn-ea"/>
                <a:cs typeface="+mn-cs"/>
              </a:rPr>
              <a:t>Stassi has common stock of $3,000,000, retained earnings of $300,000, and accumulated other comprehensive loss of $2,000. This illustration shows the balance sheet presentation of the accumulated other comprehensive loss.</a:t>
            </a:r>
            <a:endParaRPr lang="en-US" altLang="en-US" sz="2400" dirty="0">
              <a:latin typeface="Liberation Sans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7E8CEE92-847A-4818-8BB1-EC478CA02BCC}"/>
              </a:ext>
            </a:extLst>
          </p:cNvPr>
          <p:cNvSpPr txBox="1">
            <a:spLocks/>
          </p:cNvSpPr>
          <p:nvPr/>
        </p:nvSpPr>
        <p:spPr>
          <a:xfrm>
            <a:off x="2719251" y="3501177"/>
            <a:ext cx="2667000" cy="3512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000" b="0" i="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Balance Sheet (partial)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05336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Line 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304800" y="304800"/>
            <a:ext cx="85344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Comprehensive Income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28600" y="1295400"/>
            <a:ext cx="8534400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None/>
              <a:defRPr sz="2000">
                <a:latin typeface="Liberation Sans" panose="020B0604020202020204" pitchFamily="34" charset="0"/>
              </a:defRPr>
            </a:lvl1pPr>
            <a:lvl2pPr marL="685800" indent="-457200"/>
            <a:lvl3pPr marL="1143000" indent="-228600"/>
            <a:lvl4pPr marL="1600200" indent="-228600"/>
            <a:lvl5pPr marL="2057400" indent="-228600"/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Reporting the unrealized gain or loss in the stockholders’ equity section of the balance sheet and below net income in the statement of comprehensive income has two important purposes:</a:t>
            </a:r>
          </a:p>
          <a:p>
            <a:pPr marL="457200" indent="-457200">
              <a:buAutoNum type="arabicParenR"/>
            </a:pPr>
            <a:r>
              <a:rPr lang="en-US" altLang="en-US" dirty="0"/>
              <a:t>It reduces the volatility of net income due to fluctuations in fair value</a:t>
            </a:r>
          </a:p>
          <a:p>
            <a:pPr marL="457200" indent="-457200">
              <a:buAutoNum type="arabicParenR"/>
            </a:pPr>
            <a:r>
              <a:rPr lang="en-US" altLang="en-US" dirty="0"/>
              <a:t>Inform users of the gain/loss that would occur if the company sold the securities at fair value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66347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Line 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304800" y="304800"/>
            <a:ext cx="85344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Comprehensive Income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13</a:t>
            </a:fld>
            <a:endParaRPr lang="en-US"/>
          </a:p>
        </p:txBody>
      </p:sp>
      <p:pic>
        <p:nvPicPr>
          <p:cNvPr id="6" name="Content Placeholder 7" descr="Illustration of the Complete statement of comprehensive income. The image has a three-line title that includes the name of the company, Pace Corporation; the name of the statement, Statement of Comprehensive Income; and the time period, For the Year Ended December 31, 2020. The components include Net sales $440,000, Cost of goods sold $260,000, Gross profit $180,000, Operating expenses 110,000, Income from operations $70,000, Other revenues and gains 5,600, Other expenses and losses 9,600, Income before income taxes $66,000, Income tax expense $19,800, Income from continuing operations $46,200, and Discontinued operations. The components except discontinued operations are displayed in the second of two numeric columns. The components in the discontinued operations are displayed in red font. These are: Loss from operation of plastics division net of income tax savings $18,000 ($60,000 into 30%) as $42,000 displayed in the first numeric column. Gain on disposal of plastics division net of $15,000 income taxes ($50,000 into 30%) is 35,000 displayed in the first numeric column; and 7,000 in the second numeric column. Net income, 39,200. Other comprehensive income, Unrealized gain on available-for-sale, net of income taxes (15,000 into 30%) 10,500 shown in red font. The total Comprehensive income is calculated to be $49,700, double underlined.&#10;">
            <a:extLst>
              <a:ext uri="{FF2B5EF4-FFF2-40B4-BE49-F238E27FC236}">
                <a16:creationId xmlns:a16="http://schemas.microsoft.com/office/drawing/2014/main" id="{39D1A451-8D31-4C31-B03F-6F8E6BF48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19" y="1764884"/>
            <a:ext cx="6253756" cy="46359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135A58-179B-4C59-A770-77015E417FA2}"/>
              </a:ext>
            </a:extLst>
          </p:cNvPr>
          <p:cNvSpPr txBox="1"/>
          <p:nvPr/>
        </p:nvSpPr>
        <p:spPr>
          <a:xfrm>
            <a:off x="304800" y="1092064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Complete Statement of Comprehensive Income</a:t>
            </a:r>
          </a:p>
        </p:txBody>
      </p:sp>
    </p:spTree>
    <p:extLst>
      <p:ext uri="{BB962C8B-B14F-4D97-AF65-F5344CB8AC3E}">
        <p14:creationId xmlns:p14="http://schemas.microsoft.com/office/powerpoint/2010/main" val="588513982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Line 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304800" y="304800"/>
            <a:ext cx="85344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Changes in Accounting Principle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14</a:t>
            </a:fld>
            <a:endParaRPr lang="en-US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5AD96308-29D3-4823-B0E6-E5A7E1C43EBC}"/>
              </a:ext>
            </a:extLst>
          </p:cNvPr>
          <p:cNvSpPr txBox="1">
            <a:spLocks/>
          </p:cNvSpPr>
          <p:nvPr/>
        </p:nvSpPr>
        <p:spPr>
          <a:xfrm>
            <a:off x="304800" y="1447799"/>
            <a:ext cx="8534400" cy="21336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dirty="0">
                <a:latin typeface="Liberation Sans" panose="020B0604020202020204"/>
                <a:cs typeface="Times New Roman" panose="02020603050405020304" pitchFamily="18" charset="0"/>
              </a:rPr>
              <a:t>Occurs when the principle used in the current year is different from the one used in the preceding year. </a:t>
            </a:r>
          </a:p>
          <a:p>
            <a:pPr marL="291600" indent="-291600" fontAlgn="auto">
              <a:lnSpc>
                <a:spcPct val="100000"/>
              </a:lnSpc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Liberation Sans" panose="020B0604020202020204"/>
                <a:cs typeface="Times New Roman" panose="02020603050405020304" pitchFamily="18" charset="0"/>
              </a:rPr>
              <a:t>Example: Change in inventory costing methods (such as F</a:t>
            </a:r>
            <a:r>
              <a:rPr lang="en-US" sz="100" dirty="0">
                <a:latin typeface="Liberation Sans" panose="020B0604020202020204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Liberation Sans" panose="020B0604020202020204"/>
                <a:cs typeface="Times New Roman" panose="02020603050405020304" pitchFamily="18" charset="0"/>
              </a:rPr>
              <a:t>I</a:t>
            </a:r>
            <a:r>
              <a:rPr lang="en-US" sz="100" dirty="0">
                <a:latin typeface="Liberation Sans" panose="020B0604020202020204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Liberation Sans" panose="020B0604020202020204"/>
                <a:cs typeface="Times New Roman" panose="02020603050405020304" pitchFamily="18" charset="0"/>
              </a:rPr>
              <a:t>F</a:t>
            </a:r>
            <a:r>
              <a:rPr lang="en-US" sz="100" dirty="0">
                <a:latin typeface="Liberation Sans" panose="020B0604020202020204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Liberation Sans" panose="020B0604020202020204"/>
                <a:cs typeface="Times New Roman" panose="02020603050405020304" pitchFamily="18" charset="0"/>
              </a:rPr>
              <a:t>O to average-cost)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409009D-9847-4E50-988F-BA2404AEBDA5}"/>
              </a:ext>
            </a:extLst>
          </p:cNvPr>
          <p:cNvSpPr txBox="1">
            <a:spLocks/>
          </p:cNvSpPr>
          <p:nvPr/>
        </p:nvSpPr>
        <p:spPr>
          <a:xfrm>
            <a:off x="304800" y="3554332"/>
            <a:ext cx="8534400" cy="2389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dirty="0">
                <a:latin typeface="Liberation Sans" panose="020B0604020202020204"/>
                <a:cs typeface="Times New Roman" panose="02020603050405020304" pitchFamily="18" charset="0"/>
              </a:rPr>
              <a:t>Accounting rules permit a change when management can show that the new principle is preferable.</a:t>
            </a:r>
          </a:p>
          <a:p>
            <a:pPr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dirty="0">
                <a:latin typeface="Liberation Sans" panose="020B0604020202020204"/>
                <a:cs typeface="Times New Roman" panose="02020603050405020304" pitchFamily="18" charset="0"/>
              </a:rPr>
              <a:t>Companies report most changes in accounting principle retroactively.</a:t>
            </a:r>
            <a:endParaRPr lang="en-US" altLang="en-US" dirty="0">
              <a:latin typeface="Liberation Sans" panose="020B0604020202020204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839080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Line 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304800" y="304800"/>
            <a:ext cx="85344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Quality of Earnings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15</a:t>
            </a:fld>
            <a:endParaRPr lang="en-US"/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758FCE8B-BE61-4F09-ACDF-E4597C1FE662}"/>
              </a:ext>
            </a:extLst>
          </p:cNvPr>
          <p:cNvSpPr txBox="1">
            <a:spLocks/>
          </p:cNvSpPr>
          <p:nvPr/>
        </p:nvSpPr>
        <p:spPr>
          <a:xfrm>
            <a:off x="228600" y="2265665"/>
            <a:ext cx="8534400" cy="3048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Alternative Accounting Methods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99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Variations among companies in the application of generally accepted accounting principles may hamper comparability and reduce quality of earnings</a:t>
            </a:r>
          </a:p>
          <a:p>
            <a:pPr marL="291600" marR="0" lvl="0" indent="-291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11B2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F</a:t>
            </a:r>
            <a:r>
              <a:rPr kumimoji="0" lang="en-US" altLang="en-US" sz="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I</a:t>
            </a:r>
            <a:r>
              <a:rPr kumimoji="0" lang="en-US" altLang="en-US" sz="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F</a:t>
            </a:r>
            <a:r>
              <a:rPr kumimoji="0" lang="en-US" altLang="en-US" sz="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O versus L</a:t>
            </a:r>
            <a:r>
              <a:rPr kumimoji="0" lang="en-US" altLang="en-US" sz="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I</a:t>
            </a:r>
            <a:r>
              <a:rPr kumimoji="0" lang="en-US" altLang="en-US" sz="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F</a:t>
            </a:r>
            <a:r>
              <a:rPr kumimoji="0" lang="en-US" altLang="en-US" sz="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O inventory cost flow</a:t>
            </a:r>
          </a:p>
          <a:p>
            <a:pPr marL="291600" marR="0" lvl="0" indent="-291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11B2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Straight-line versus declining balance depreciation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483C22-D0A5-4273-B3FF-531220082BB1}"/>
              </a:ext>
            </a:extLst>
          </p:cNvPr>
          <p:cNvSpPr txBox="1"/>
          <p:nvPr/>
        </p:nvSpPr>
        <p:spPr>
          <a:xfrm>
            <a:off x="228600" y="1143000"/>
            <a:ext cx="8610600" cy="970266"/>
          </a:xfrm>
          <a:prstGeom prst="rect">
            <a:avLst/>
          </a:prstGeom>
          <a:solidFill>
            <a:srgbClr val="BFD4FF"/>
          </a:solidFill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A high </a:t>
            </a:r>
            <a:r>
              <a:rPr lang="en-US" sz="2400" b="1" dirty="0">
                <a:solidFill>
                  <a:schemeClr val="accent4"/>
                </a:solidFill>
                <a:latin typeface="+mn-lt"/>
                <a:cs typeface="Times New Roman" panose="02020603050405020304" pitchFamily="18" charset="0"/>
              </a:rPr>
              <a:t>quality of earnings</a:t>
            </a:r>
            <a:r>
              <a:rPr lang="en-US" sz="2400" b="1" dirty="0">
                <a:solidFill>
                  <a:schemeClr val="accent2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+mn-lt"/>
                <a:cs typeface="Times New Roman" panose="02020603050405020304" pitchFamily="18" charset="0"/>
              </a:rPr>
              <a:t>provides full and transparent information that will not confuse or mislead users.</a:t>
            </a:r>
          </a:p>
        </p:txBody>
      </p:sp>
    </p:spTree>
    <p:extLst>
      <p:ext uri="{BB962C8B-B14F-4D97-AF65-F5344CB8AC3E}">
        <p14:creationId xmlns:p14="http://schemas.microsoft.com/office/powerpoint/2010/main" val="3804885902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Line 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304800" y="304800"/>
            <a:ext cx="85344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Quality of Earnings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16</a:t>
            </a:fld>
            <a:endParaRPr lang="en-US"/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758FCE8B-BE61-4F09-ACDF-E4597C1FE662}"/>
              </a:ext>
            </a:extLst>
          </p:cNvPr>
          <p:cNvSpPr txBox="1">
            <a:spLocks/>
          </p:cNvSpPr>
          <p:nvPr/>
        </p:nvSpPr>
        <p:spPr>
          <a:xfrm>
            <a:off x="304800" y="1142999"/>
            <a:ext cx="8534400" cy="48767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Pro Forma Income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99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Companies whose stock is publicly traded are required to present their income statement following GAAP.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99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Many companies have been also reporting pro forma income that usually excludes items that the company thinks are unusual or non-recurring (pro forma income).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99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Many analysts and investors are critical of using pro forma income because these numbers often make companies look better than they really are.</a:t>
            </a:r>
          </a:p>
        </p:txBody>
      </p:sp>
    </p:spTree>
    <p:extLst>
      <p:ext uri="{BB962C8B-B14F-4D97-AF65-F5344CB8AC3E}">
        <p14:creationId xmlns:p14="http://schemas.microsoft.com/office/powerpoint/2010/main" val="1201153800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Line 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304800" y="304800"/>
            <a:ext cx="85344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Quality of Earnings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17</a:t>
            </a:fld>
            <a:endParaRPr lang="en-US"/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758FCE8B-BE61-4F09-ACDF-E4597C1FE662}"/>
              </a:ext>
            </a:extLst>
          </p:cNvPr>
          <p:cNvSpPr txBox="1">
            <a:spLocks/>
          </p:cNvSpPr>
          <p:nvPr/>
        </p:nvSpPr>
        <p:spPr>
          <a:xfrm>
            <a:off x="304800" y="1143000"/>
            <a:ext cx="8534400" cy="457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Improper Recognition</a:t>
            </a:r>
          </a:p>
        </p:txBody>
      </p:sp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733F29AF-8D0C-4058-80DE-9AEA7414F338}"/>
              </a:ext>
            </a:extLst>
          </p:cNvPr>
          <p:cNvSpPr txBox="1">
            <a:spLocks/>
          </p:cNvSpPr>
          <p:nvPr/>
        </p:nvSpPr>
        <p:spPr>
          <a:xfrm>
            <a:off x="304800" y="1877291"/>
            <a:ext cx="8534400" cy="12469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Most common abuse is improper recognition of revenue. </a:t>
            </a:r>
          </a:p>
          <a:p>
            <a:pPr marL="291600" marR="0" lvl="0" indent="-291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11B2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Channel stuffing (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11B21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Bristol-Myers Squibb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8035219-DDF3-4DF6-AB0B-2155E4C26415}"/>
              </a:ext>
            </a:extLst>
          </p:cNvPr>
          <p:cNvSpPr txBox="1">
            <a:spLocks/>
          </p:cNvSpPr>
          <p:nvPr/>
        </p:nvSpPr>
        <p:spPr>
          <a:xfrm>
            <a:off x="304800" y="3124200"/>
            <a:ext cx="8534400" cy="2057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9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Another practice is improper capitalization of operating expenses.</a:t>
            </a:r>
          </a:p>
          <a:p>
            <a:pPr marL="291600" marR="0" lvl="0" indent="-291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11B2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Capitalization of operating expenses (</a:t>
            </a:r>
            <a:r>
              <a:rPr kumimoji="0" lang="en-US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911B21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WorldCom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)</a:t>
            </a:r>
          </a:p>
          <a:p>
            <a:pPr marL="291600" marR="0" lvl="0" indent="-291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11B2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Failure to report liabilities (</a:t>
            </a:r>
            <a:r>
              <a:rPr kumimoji="0" lang="en-US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911B21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Enron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979290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999" y="3886200"/>
            <a:ext cx="7732713" cy="5207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Learning Objective 13-2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62000" y="4419600"/>
            <a:ext cx="7772400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b="1" dirty="0">
                <a:solidFill>
                  <a:srgbClr val="FFFFFF"/>
                </a:solidFill>
                <a:latin typeface="Liberation Sans" panose="020B0604020202020204" pitchFamily="34" charset="0"/>
              </a:rPr>
              <a:t>Horizontal Analysis and </a:t>
            </a:r>
          </a:p>
          <a:p>
            <a:pPr marL="111120" algn="l"/>
            <a:r>
              <a:rPr lang="en-US" sz="3200" b="1" dirty="0">
                <a:solidFill>
                  <a:srgbClr val="FFFFFF"/>
                </a:solidFill>
                <a:latin typeface="Liberation Sans" panose="020B0604020202020204" pitchFamily="34" charset="0"/>
              </a:rPr>
              <a:t>Vertical Analysis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79613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" y="274320"/>
            <a:ext cx="8247743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b="1" dirty="0">
                <a:solidFill>
                  <a:srgbClr val="FFFFFF"/>
                </a:solidFill>
                <a:latin typeface="Liberation Sans" panose="020B0604020202020204" pitchFamily="34" charset="0"/>
              </a:rPr>
              <a:t>Outline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33400" y="1479550"/>
            <a:ext cx="7772400" cy="105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Horizontal analysis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Vertical analysis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44568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999" y="3886200"/>
            <a:ext cx="7732713" cy="5207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Learning Objective 13-1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62000" y="4419600"/>
            <a:ext cx="7772400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b="1" dirty="0">
                <a:solidFill>
                  <a:srgbClr val="FFFFFF"/>
                </a:solidFill>
                <a:latin typeface="Liberation Sans" panose="020B0604020202020204" pitchFamily="34" charset="0"/>
              </a:rPr>
              <a:t>Sustainable Income and</a:t>
            </a:r>
          </a:p>
          <a:p>
            <a:pPr marL="111120" algn="l"/>
            <a:r>
              <a:rPr lang="en-US" sz="3200" b="1" dirty="0">
                <a:solidFill>
                  <a:srgbClr val="FFFFFF"/>
                </a:solidFill>
                <a:latin typeface="Liberation Sans" panose="020B0604020202020204" pitchFamily="34" charset="0"/>
              </a:rPr>
              <a:t>Quality of Earnings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6659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Analyzing Financial Statements</a:t>
            </a:r>
          </a:p>
        </p:txBody>
      </p:sp>
      <p:sp>
        <p:nvSpPr>
          <p:cNvPr id="7172" name="Line 9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533400" y="1489075"/>
            <a:ext cx="800100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05000"/>
              </a:lnSpc>
              <a:spcBef>
                <a:spcPct val="35000"/>
              </a:spcBef>
            </a:pPr>
            <a:r>
              <a:rPr lang="en-US" altLang="en-US" sz="2500" b="1" dirty="0">
                <a:latin typeface="Liberation Sans" panose="020B0604020202020204" pitchFamily="34" charset="0"/>
              </a:rPr>
              <a:t>Analyzing financial statements involves:</a:t>
            </a:r>
          </a:p>
        </p:txBody>
      </p:sp>
      <p:sp>
        <p:nvSpPr>
          <p:cNvPr id="6" name="AutoShape 18"/>
          <p:cNvSpPr>
            <a:spLocks noChangeArrowheads="1"/>
          </p:cNvSpPr>
          <p:nvPr/>
        </p:nvSpPr>
        <p:spPr bwMode="auto">
          <a:xfrm>
            <a:off x="457200" y="2209800"/>
            <a:ext cx="2590800" cy="1066800"/>
          </a:xfrm>
          <a:prstGeom prst="bevel">
            <a:avLst>
              <a:gd name="adj" fmla="val 12500"/>
            </a:avLst>
          </a:prstGeom>
          <a:solidFill>
            <a:srgbClr val="CDDE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Liberation Sans" panose="020B0604020202020204" pitchFamily="34" charset="0"/>
              </a:rPr>
              <a:t>Characteristics</a:t>
            </a:r>
          </a:p>
        </p:txBody>
      </p:sp>
      <p:sp>
        <p:nvSpPr>
          <p:cNvPr id="7" name="AutoShape 19"/>
          <p:cNvSpPr>
            <a:spLocks noChangeArrowheads="1"/>
          </p:cNvSpPr>
          <p:nvPr/>
        </p:nvSpPr>
        <p:spPr bwMode="auto">
          <a:xfrm>
            <a:off x="3276600" y="2209800"/>
            <a:ext cx="2590800" cy="1066800"/>
          </a:xfrm>
          <a:prstGeom prst="bevel">
            <a:avLst>
              <a:gd name="adj" fmla="val 12500"/>
            </a:avLst>
          </a:prstGeom>
          <a:solidFill>
            <a:srgbClr val="CDDE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Liberation Sans" panose="020B0604020202020204" pitchFamily="34" charset="0"/>
              </a:rPr>
              <a:t>Comparison </a:t>
            </a:r>
          </a:p>
          <a:p>
            <a:r>
              <a:rPr lang="en-US" altLang="en-US" sz="2200" b="1" dirty="0">
                <a:latin typeface="Liberation Sans" panose="020B0604020202020204" pitchFamily="34" charset="0"/>
              </a:rPr>
              <a:t>Bases</a:t>
            </a:r>
          </a:p>
        </p:txBody>
      </p:sp>
      <p:sp>
        <p:nvSpPr>
          <p:cNvPr id="8" name="AutoShape 20"/>
          <p:cNvSpPr>
            <a:spLocks noChangeArrowheads="1"/>
          </p:cNvSpPr>
          <p:nvPr/>
        </p:nvSpPr>
        <p:spPr bwMode="auto">
          <a:xfrm>
            <a:off x="6096000" y="2209800"/>
            <a:ext cx="2590800" cy="1066800"/>
          </a:xfrm>
          <a:prstGeom prst="bevel">
            <a:avLst>
              <a:gd name="adj" fmla="val 12500"/>
            </a:avLst>
          </a:prstGeom>
          <a:solidFill>
            <a:srgbClr val="CDDE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200" b="1" dirty="0">
                <a:latin typeface="Liberation Sans" panose="020B0604020202020204" pitchFamily="34" charset="0"/>
              </a:rPr>
              <a:t>Tools of </a:t>
            </a:r>
          </a:p>
          <a:p>
            <a:r>
              <a:rPr lang="en-US" altLang="en-US" sz="2200" b="1" dirty="0">
                <a:latin typeface="Liberation Sans" panose="020B0604020202020204" pitchFamily="34" charset="0"/>
              </a:rPr>
              <a:t>Analysis</a:t>
            </a:r>
          </a:p>
        </p:txBody>
      </p:sp>
      <p:sp>
        <p:nvSpPr>
          <p:cNvPr id="9" name="Rectangle 22"/>
          <p:cNvSpPr>
            <a:spLocks noChangeArrowheads="1"/>
          </p:cNvSpPr>
          <p:nvPr/>
        </p:nvSpPr>
        <p:spPr bwMode="auto">
          <a:xfrm>
            <a:off x="609600" y="3429000"/>
            <a:ext cx="2362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109728" rIns="90488" bIns="44450"/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10000"/>
              </a:lnSpc>
              <a:spcBef>
                <a:spcPct val="35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latin typeface="Liberation Sans" panose="020B0604020202020204" pitchFamily="34" charset="0"/>
              </a:rPr>
              <a:t>Liquidity</a:t>
            </a:r>
          </a:p>
          <a:p>
            <a:pPr algn="l">
              <a:lnSpc>
                <a:spcPct val="110000"/>
              </a:lnSpc>
              <a:spcBef>
                <a:spcPct val="35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latin typeface="Liberation Sans" panose="020B0604020202020204" pitchFamily="34" charset="0"/>
              </a:rPr>
              <a:t>Profitability</a:t>
            </a:r>
          </a:p>
          <a:p>
            <a:pPr algn="l">
              <a:lnSpc>
                <a:spcPct val="110000"/>
              </a:lnSpc>
              <a:spcBef>
                <a:spcPct val="35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latin typeface="Liberation Sans" panose="020B0604020202020204" pitchFamily="34" charset="0"/>
              </a:rPr>
              <a:t>Solvency</a:t>
            </a:r>
          </a:p>
        </p:txBody>
      </p:sp>
      <p:sp>
        <p:nvSpPr>
          <p:cNvPr id="10" name="Rectangle 24"/>
          <p:cNvSpPr>
            <a:spLocks noChangeArrowheads="1"/>
          </p:cNvSpPr>
          <p:nvPr/>
        </p:nvSpPr>
        <p:spPr bwMode="auto">
          <a:xfrm>
            <a:off x="3352800" y="3429000"/>
            <a:ext cx="23622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109728" rIns="90488" bIns="44450"/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10000"/>
              </a:lnSpc>
              <a:spcBef>
                <a:spcPct val="35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latin typeface="Liberation Sans" panose="020B0604020202020204" pitchFamily="34" charset="0"/>
              </a:rPr>
              <a:t>Intracompany </a:t>
            </a:r>
          </a:p>
          <a:p>
            <a:pPr algn="l">
              <a:lnSpc>
                <a:spcPct val="110000"/>
              </a:lnSpc>
              <a:spcBef>
                <a:spcPct val="35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latin typeface="Liberation Sans" panose="020B0604020202020204" pitchFamily="34" charset="0"/>
              </a:rPr>
              <a:t>Industry averages </a:t>
            </a:r>
          </a:p>
          <a:p>
            <a:pPr algn="l">
              <a:lnSpc>
                <a:spcPct val="110000"/>
              </a:lnSpc>
              <a:spcBef>
                <a:spcPct val="35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latin typeface="Liberation Sans" panose="020B0604020202020204" pitchFamily="34" charset="0"/>
              </a:rPr>
              <a:t>Intercompany </a:t>
            </a:r>
          </a:p>
        </p:txBody>
      </p:sp>
      <p:sp>
        <p:nvSpPr>
          <p:cNvPr id="11" name="Rectangle 25"/>
          <p:cNvSpPr>
            <a:spLocks noChangeArrowheads="1"/>
          </p:cNvSpPr>
          <p:nvPr/>
        </p:nvSpPr>
        <p:spPr bwMode="auto">
          <a:xfrm>
            <a:off x="6248400" y="3429000"/>
            <a:ext cx="23622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109728" rIns="90488" bIns="44450"/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10000"/>
              </a:lnSpc>
              <a:spcBef>
                <a:spcPct val="35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latin typeface="Liberation Sans" panose="020B0604020202020204" pitchFamily="34" charset="0"/>
              </a:rPr>
              <a:t>Horizontal</a:t>
            </a:r>
          </a:p>
          <a:p>
            <a:pPr algn="l">
              <a:lnSpc>
                <a:spcPct val="110000"/>
              </a:lnSpc>
              <a:spcBef>
                <a:spcPct val="35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latin typeface="Liberation Sans" panose="020B0604020202020204" pitchFamily="34" charset="0"/>
              </a:rPr>
              <a:t>Vertical</a:t>
            </a:r>
          </a:p>
          <a:p>
            <a:pPr algn="l">
              <a:lnSpc>
                <a:spcPct val="110000"/>
              </a:lnSpc>
              <a:spcBef>
                <a:spcPct val="350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200" dirty="0">
                <a:latin typeface="Liberation Sans" panose="020B0604020202020204" pitchFamily="34" charset="0"/>
              </a:rPr>
              <a:t>Ratio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6248400" y="3429000"/>
            <a:ext cx="2209800" cy="9906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lIns="90488" tIns="44450" rIns="90488" bIns="44450" rtlCol="0" anchor="ctr">
            <a:spAutoFit/>
          </a:bodyPr>
          <a:lstStyle/>
          <a:p>
            <a:pPr algn="ctr"/>
            <a:endParaRPr lang="en-US" sz="1400" b="1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7724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Horizontal Analysis</a:t>
            </a:r>
          </a:p>
        </p:txBody>
      </p:sp>
      <p:sp>
        <p:nvSpPr>
          <p:cNvPr id="1060869" name="Rectangle 5"/>
          <p:cNvSpPr>
            <a:spLocks noChangeArrowheads="1"/>
          </p:cNvSpPr>
          <p:nvPr/>
        </p:nvSpPr>
        <p:spPr bwMode="auto">
          <a:xfrm>
            <a:off x="533400" y="1295400"/>
            <a:ext cx="7924800" cy="422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  <a:spcBef>
                <a:spcPts val="1200"/>
              </a:spcBef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Horizontal analysis</a:t>
            </a:r>
            <a:r>
              <a:rPr lang="en-US" sz="2300" dirty="0">
                <a:latin typeface="Liberation Sans" panose="020B0604020202020204" pitchFamily="34" charset="0"/>
              </a:rPr>
              <a:t>, also called </a:t>
            </a:r>
            <a:r>
              <a:rPr lang="en-US" sz="2300" b="1" dirty="0">
                <a:latin typeface="Liberation Sans" panose="020B0604020202020204" pitchFamily="34" charset="0"/>
              </a:rPr>
              <a:t>trend analysis</a:t>
            </a:r>
            <a:r>
              <a:rPr lang="en-US" sz="2300" dirty="0">
                <a:latin typeface="Liberation Sans" panose="020B0604020202020204" pitchFamily="34" charset="0"/>
              </a:rPr>
              <a:t>, is a technique for evaluating a series of financial statement data over a period of time. </a:t>
            </a:r>
          </a:p>
          <a:p>
            <a:pPr marL="692150" lvl="1" indent="-457200" algn="l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  <a:defRPr/>
            </a:pPr>
            <a:r>
              <a:rPr lang="en-US" sz="2100" b="1" dirty="0">
                <a:latin typeface="Liberation Sans" panose="020B0604020202020204" pitchFamily="34" charset="0"/>
              </a:rPr>
              <a:t>Purpose</a:t>
            </a:r>
            <a:r>
              <a:rPr lang="en-US" sz="2100" dirty="0">
                <a:latin typeface="Liberation Sans" panose="020B0604020202020204" pitchFamily="34" charset="0"/>
              </a:rPr>
              <a:t> is to determine the increase or decrease.</a:t>
            </a:r>
          </a:p>
          <a:p>
            <a:pPr marL="692150" lvl="1" indent="-457200" algn="l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  <a:defRPr/>
            </a:pPr>
            <a:r>
              <a:rPr lang="en-US" sz="2100" b="1" dirty="0">
                <a:latin typeface="Liberation Sans" panose="020B0604020202020204" pitchFamily="34" charset="0"/>
              </a:rPr>
              <a:t>Commonly applied to</a:t>
            </a:r>
            <a:r>
              <a:rPr lang="en-US" sz="2100" dirty="0">
                <a:latin typeface="Liberation Sans" panose="020B0604020202020204" pitchFamily="34" charset="0"/>
              </a:rPr>
              <a:t> the </a:t>
            </a:r>
          </a:p>
          <a:p>
            <a:pPr marL="1149350" lvl="2" indent="-457200" algn="l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5000"/>
              <a:buFont typeface="Arial" panose="020B0604020202020204" pitchFamily="34" charset="0"/>
              <a:buChar char="►"/>
              <a:defRPr/>
            </a:pPr>
            <a:r>
              <a:rPr lang="en-US" sz="2100" dirty="0">
                <a:latin typeface="Liberation Sans" panose="020B0604020202020204" pitchFamily="34" charset="0"/>
              </a:rPr>
              <a:t>Balance sheet.</a:t>
            </a:r>
          </a:p>
          <a:p>
            <a:pPr marL="1149350" lvl="2" indent="-457200" algn="l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5000"/>
              <a:buFont typeface="Arial" panose="020B0604020202020204" pitchFamily="34" charset="0"/>
              <a:buChar char="►"/>
              <a:defRPr/>
            </a:pPr>
            <a:r>
              <a:rPr lang="en-US" sz="2100" dirty="0">
                <a:latin typeface="Liberation Sans" panose="020B0604020202020204" pitchFamily="34" charset="0"/>
              </a:rPr>
              <a:t>Income statement.</a:t>
            </a:r>
          </a:p>
          <a:p>
            <a:pPr marL="1149350" lvl="2" indent="-457200" algn="l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5000"/>
              <a:buFont typeface="Arial" panose="020B0604020202020204" pitchFamily="34" charset="0"/>
              <a:buChar char="►"/>
              <a:defRPr/>
            </a:pPr>
            <a:r>
              <a:rPr lang="en-US" sz="2100" dirty="0">
                <a:latin typeface="Liberation Sans" panose="020B0604020202020204" pitchFamily="34" charset="0"/>
              </a:rPr>
              <a:t>Statement of retained earnings.</a:t>
            </a:r>
          </a:p>
        </p:txBody>
      </p:sp>
      <p:sp>
        <p:nvSpPr>
          <p:cNvPr id="7172" name="Line 9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36"/>
          <p:cNvSpPr>
            <a:spLocks noChangeArrowheads="1"/>
          </p:cNvSpPr>
          <p:nvPr/>
        </p:nvSpPr>
        <p:spPr bwMode="auto">
          <a:xfrm>
            <a:off x="6517943" y="1295400"/>
            <a:ext cx="2362200" cy="338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en-US" sz="1800" dirty="0">
                <a:latin typeface="Liberation Sans" panose="020B0604020202020204" pitchFamily="34" charset="0"/>
              </a:rPr>
              <a:t>Changes suggest that the company </a:t>
            </a:r>
            <a:r>
              <a:rPr lang="en-US" altLang="en-US" sz="1800" b="1" dirty="0">
                <a:latin typeface="Liberation Sans" panose="020B0604020202020204" pitchFamily="34" charset="0"/>
              </a:rPr>
              <a:t>expanded its asset base</a:t>
            </a:r>
            <a:r>
              <a:rPr lang="en-US" altLang="en-US" sz="1800" dirty="0">
                <a:latin typeface="Liberation Sans" panose="020B0604020202020204" pitchFamily="34" charset="0"/>
              </a:rPr>
              <a:t> during 2013 and financed this expansion primarily by </a:t>
            </a:r>
            <a:r>
              <a:rPr lang="en-US" altLang="en-US" sz="1800" b="1" dirty="0">
                <a:latin typeface="Liberation Sans" panose="020B0604020202020204" pitchFamily="34" charset="0"/>
              </a:rPr>
              <a:t>retaining income </a:t>
            </a:r>
            <a:r>
              <a:rPr lang="en-US" altLang="en-US" sz="1800" dirty="0">
                <a:latin typeface="Liberation Sans" panose="020B0604020202020204" pitchFamily="34" charset="0"/>
              </a:rPr>
              <a:t>rather than assuming additional long-term debt.</a:t>
            </a:r>
            <a:endParaRPr lang="en-US" altLang="en-US" sz="1800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sp>
        <p:nvSpPr>
          <p:cNvPr id="8196" name="Rectangle 1041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Horizontal Analysis</a:t>
            </a:r>
          </a:p>
        </p:txBody>
      </p:sp>
      <p:sp>
        <p:nvSpPr>
          <p:cNvPr id="8197" name="Line 1042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6096000" cy="4957074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64393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6553200" y="1295399"/>
            <a:ext cx="2362200" cy="3083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en-US" sz="1800" dirty="0">
                <a:latin typeface="Liberation Sans" panose="020B0604020202020204" pitchFamily="34" charset="0"/>
              </a:rPr>
              <a:t>Overall, gross profit and net income were up substantially. Gross profit increased</a:t>
            </a:r>
          </a:p>
          <a:p>
            <a:pPr algn="l">
              <a:lnSpc>
                <a:spcPct val="120000"/>
              </a:lnSpc>
            </a:pPr>
            <a:r>
              <a:rPr lang="en-US" altLang="en-US" sz="1800" dirty="0">
                <a:latin typeface="Liberation Sans" panose="020B0604020202020204" pitchFamily="34" charset="0"/>
              </a:rPr>
              <a:t>17.1%, and net income, 26.5%. Quality’s </a:t>
            </a:r>
            <a:r>
              <a:rPr lang="en-US" altLang="en-US" sz="1800" b="1" dirty="0">
                <a:latin typeface="Liberation Sans" panose="020B0604020202020204" pitchFamily="34" charset="0"/>
              </a:rPr>
              <a:t>profit trend appears favorable</a:t>
            </a:r>
            <a:r>
              <a:rPr lang="en-US" altLang="en-US" sz="1800" dirty="0">
                <a:latin typeface="Liberation Sans" panose="020B0604020202020204" pitchFamily="34" charset="0"/>
              </a:rPr>
              <a:t>.</a:t>
            </a:r>
          </a:p>
        </p:txBody>
      </p:sp>
      <p:sp>
        <p:nvSpPr>
          <p:cNvPr id="9221" name="Rectangle 8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Horizontal Analysis</a:t>
            </a:r>
          </a:p>
        </p:txBody>
      </p:sp>
      <p:sp>
        <p:nvSpPr>
          <p:cNvPr id="9222" name="Line 9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399"/>
            <a:ext cx="6096000" cy="4788299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ChangeArrowheads="1"/>
          </p:cNvSpPr>
          <p:nvPr/>
        </p:nvSpPr>
        <p:spPr bwMode="auto">
          <a:xfrm>
            <a:off x="609600" y="4724400"/>
            <a:ext cx="7848600" cy="108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en-US" sz="1800" dirty="0">
                <a:latin typeface="Liberation Sans" panose="020B0604020202020204" pitchFamily="34" charset="0"/>
              </a:rPr>
              <a:t>The ending </a:t>
            </a:r>
            <a:r>
              <a:rPr lang="en-US" altLang="en-US" sz="1800" b="1" dirty="0">
                <a:latin typeface="Liberation Sans" panose="020B0604020202020204" pitchFamily="34" charset="0"/>
              </a:rPr>
              <a:t>retained earnings increased 38.6%. </a:t>
            </a:r>
            <a:r>
              <a:rPr lang="en-US" altLang="en-US" sz="1800" dirty="0">
                <a:latin typeface="Liberation Sans" panose="020B0604020202020204" pitchFamily="34" charset="0"/>
              </a:rPr>
              <a:t>As indicated earlier, the company retained a significant portion of net income to finance additional plant facilities.</a:t>
            </a:r>
          </a:p>
        </p:txBody>
      </p:sp>
      <p:sp>
        <p:nvSpPr>
          <p:cNvPr id="10244" name="Rectangle 8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Horizontal Analysis</a:t>
            </a:r>
          </a:p>
        </p:txBody>
      </p:sp>
      <p:sp>
        <p:nvSpPr>
          <p:cNvPr id="10245" name="Line 9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1"/>
            <a:ext cx="7848600" cy="3287302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060" name="Rectangle 4"/>
          <p:cNvSpPr>
            <a:spLocks noChangeArrowheads="1"/>
          </p:cNvSpPr>
          <p:nvPr/>
        </p:nvSpPr>
        <p:spPr bwMode="auto">
          <a:xfrm>
            <a:off x="533400" y="1295400"/>
            <a:ext cx="7924800" cy="413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  <a:spcBef>
                <a:spcPts val="1200"/>
              </a:spcBef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Vertical analysis</a:t>
            </a:r>
            <a:r>
              <a:rPr lang="en-US" sz="2300" dirty="0">
                <a:latin typeface="Liberation Sans" panose="020B0604020202020204" pitchFamily="34" charset="0"/>
              </a:rPr>
              <a:t>, also called </a:t>
            </a:r>
            <a:r>
              <a:rPr lang="en-US" sz="2300" b="1" dirty="0">
                <a:latin typeface="Liberation Sans" panose="020B0604020202020204" pitchFamily="34" charset="0"/>
              </a:rPr>
              <a:t>common-size analysis</a:t>
            </a:r>
            <a:r>
              <a:rPr lang="en-US" sz="2300" dirty="0">
                <a:latin typeface="Liberation Sans" panose="020B0604020202020204" pitchFamily="34" charset="0"/>
              </a:rPr>
              <a:t>, is a technique that expresses each financial statement item as a percent of a </a:t>
            </a:r>
            <a:r>
              <a:rPr lang="en-US" sz="2300" b="1" dirty="0">
                <a:latin typeface="Liberation Sans" panose="020B0604020202020204" pitchFamily="34" charset="0"/>
              </a:rPr>
              <a:t>base amount</a:t>
            </a:r>
            <a:r>
              <a:rPr lang="en-US" sz="2300" dirty="0">
                <a:latin typeface="Liberation Sans" panose="020B0604020202020204" pitchFamily="34" charset="0"/>
              </a:rPr>
              <a:t>. </a:t>
            </a:r>
          </a:p>
          <a:p>
            <a:pPr marL="692150" lvl="1" indent="-457200" algn="l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  <a:defRPr/>
            </a:pPr>
            <a:r>
              <a:rPr lang="en-US" sz="2200" dirty="0">
                <a:latin typeface="Liberation Sans" panose="020B0604020202020204" pitchFamily="34" charset="0"/>
              </a:rPr>
              <a:t>On an </a:t>
            </a:r>
            <a:r>
              <a:rPr lang="en-US" sz="2200" b="1" dirty="0">
                <a:latin typeface="Liberation Sans" panose="020B0604020202020204" pitchFamily="34" charset="0"/>
              </a:rPr>
              <a:t>income statement</a:t>
            </a:r>
            <a:r>
              <a:rPr lang="en-US" sz="2200" dirty="0">
                <a:latin typeface="Liberation Sans" panose="020B0604020202020204" pitchFamily="34" charset="0"/>
              </a:rPr>
              <a:t>, we might say that selling expenses are 16% of net sales.</a:t>
            </a:r>
          </a:p>
          <a:p>
            <a:pPr marL="692150" lvl="1" indent="-457200" algn="l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  <a:defRPr/>
            </a:pPr>
            <a:r>
              <a:rPr lang="en-US" sz="2200" dirty="0">
                <a:latin typeface="Liberation Sans" panose="020B0604020202020204" pitchFamily="34" charset="0"/>
              </a:rPr>
              <a:t>Vertical analysis is commonly applied to the</a:t>
            </a:r>
          </a:p>
          <a:p>
            <a:pPr marL="1149350" lvl="2" indent="-457200" algn="l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5000"/>
              <a:buFont typeface="Arial" panose="020B0604020202020204" pitchFamily="34" charset="0"/>
              <a:buChar char="►"/>
              <a:defRPr/>
            </a:pPr>
            <a:r>
              <a:rPr lang="en-US" sz="2100" dirty="0">
                <a:latin typeface="Liberation Sans" panose="020B0604020202020204" pitchFamily="34" charset="0"/>
              </a:rPr>
              <a:t>Balance sheet</a:t>
            </a:r>
          </a:p>
          <a:p>
            <a:pPr marL="1149350" lvl="2" indent="-457200" algn="l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5000"/>
              <a:buFont typeface="Arial" panose="020B0604020202020204" pitchFamily="34" charset="0"/>
              <a:buChar char="►"/>
              <a:defRPr/>
            </a:pPr>
            <a:r>
              <a:rPr lang="en-US" sz="2100" dirty="0">
                <a:latin typeface="Liberation Sans" panose="020B0604020202020204" pitchFamily="34" charset="0"/>
              </a:rPr>
              <a:t>Income statement.</a:t>
            </a:r>
          </a:p>
        </p:txBody>
      </p:sp>
      <p:sp>
        <p:nvSpPr>
          <p:cNvPr id="12291" name="Rectangle 5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Vertical Analysis</a:t>
            </a:r>
          </a:p>
        </p:txBody>
      </p:sp>
      <p:sp>
        <p:nvSpPr>
          <p:cNvPr id="12292" name="Line 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ChangeArrowheads="1"/>
          </p:cNvSpPr>
          <p:nvPr/>
        </p:nvSpPr>
        <p:spPr bwMode="auto">
          <a:xfrm>
            <a:off x="6553200" y="1295400"/>
            <a:ext cx="2362200" cy="2056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en-US" sz="1800" dirty="0">
                <a:latin typeface="Liberation Sans" panose="020B0604020202020204" pitchFamily="34" charset="0"/>
              </a:rPr>
              <a:t>Quality is choosing to finance its growth through </a:t>
            </a:r>
            <a:r>
              <a:rPr lang="en-US" altLang="en-US" sz="1800" b="1" dirty="0">
                <a:latin typeface="Liberation Sans" panose="020B0604020202020204" pitchFamily="34" charset="0"/>
              </a:rPr>
              <a:t>retention of earnings </a:t>
            </a:r>
            <a:r>
              <a:rPr lang="en-US" altLang="en-US" sz="1800" dirty="0">
                <a:latin typeface="Liberation Sans" panose="020B0604020202020204" pitchFamily="34" charset="0"/>
              </a:rPr>
              <a:t>rather than through issuing additional debt.</a:t>
            </a:r>
          </a:p>
        </p:txBody>
      </p:sp>
      <p:sp>
        <p:nvSpPr>
          <p:cNvPr id="13316" name="Rectangle 10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Vertical Analysis</a:t>
            </a:r>
          </a:p>
        </p:txBody>
      </p:sp>
      <p:sp>
        <p:nvSpPr>
          <p:cNvPr id="13317" name="Line 11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00" y="1295400"/>
            <a:ext cx="6106700" cy="4741863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248400" y="3405133"/>
            <a:ext cx="2362200" cy="526284"/>
            <a:chOff x="6248400" y="3405133"/>
            <a:chExt cx="2362200" cy="526284"/>
          </a:xfrm>
        </p:grpSpPr>
        <p:sp>
          <p:nvSpPr>
            <p:cNvPr id="2" name="Rectangle 1"/>
            <p:cNvSpPr/>
            <p:nvPr/>
          </p:nvSpPr>
          <p:spPr bwMode="auto">
            <a:xfrm>
              <a:off x="7467600" y="3564650"/>
              <a:ext cx="1143000" cy="3667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txBody>
            <a:bodyPr lIns="90488" tIns="44450" rIns="90488" bIns="44450" rtlCol="0" anchor="ctr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accent2"/>
                  </a:solidFill>
                  <a:latin typeface="Liberation Sans"/>
                </a:rPr>
                <a:t>Base</a:t>
              </a:r>
            </a:p>
          </p:txBody>
        </p:sp>
        <p:cxnSp>
          <p:nvCxnSpPr>
            <p:cNvPr id="4" name="Straight Arrow Connector 3"/>
            <p:cNvCxnSpPr>
              <a:stCxn id="2" idx="1"/>
            </p:cNvCxnSpPr>
            <p:nvPr/>
          </p:nvCxnSpPr>
          <p:spPr bwMode="auto">
            <a:xfrm flipH="1" flipV="1">
              <a:off x="6248400" y="3405133"/>
              <a:ext cx="1219200" cy="342901"/>
            </a:xfrm>
            <a:prstGeom prst="straightConnector1">
              <a:avLst/>
            </a:prstGeom>
            <a:solidFill>
              <a:schemeClr val="accent1"/>
            </a:solidFill>
            <a:ln w="3810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8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Vertical Analysis</a:t>
            </a:r>
          </a:p>
        </p:txBody>
      </p:sp>
      <p:sp>
        <p:nvSpPr>
          <p:cNvPr id="14340" name="Line 9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4344" name="Rectangle 3"/>
          <p:cNvSpPr>
            <a:spLocks noChangeArrowheads="1"/>
          </p:cNvSpPr>
          <p:nvPr/>
        </p:nvSpPr>
        <p:spPr bwMode="auto">
          <a:xfrm>
            <a:off x="6553200" y="1295400"/>
            <a:ext cx="2362200" cy="1723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en-US" sz="1800" dirty="0">
                <a:latin typeface="Liberation Sans" panose="020B0604020202020204" pitchFamily="34" charset="0"/>
              </a:rPr>
              <a:t>Quality appears</a:t>
            </a:r>
          </a:p>
          <a:p>
            <a:pPr algn="l">
              <a:lnSpc>
                <a:spcPct val="120000"/>
              </a:lnSpc>
            </a:pPr>
            <a:r>
              <a:rPr lang="en-US" altLang="en-US" sz="1800" dirty="0">
                <a:latin typeface="Liberation Sans" panose="020B0604020202020204" pitchFamily="34" charset="0"/>
              </a:rPr>
              <a:t>to be a </a:t>
            </a:r>
            <a:r>
              <a:rPr lang="en-US" altLang="en-US" sz="1800" b="1" dirty="0">
                <a:latin typeface="Liberation Sans" panose="020B0604020202020204" pitchFamily="34" charset="0"/>
              </a:rPr>
              <a:t>profitable enterprise </a:t>
            </a:r>
            <a:r>
              <a:rPr lang="en-US" altLang="en-US" sz="1800" dirty="0">
                <a:latin typeface="Liberation Sans" panose="020B0604020202020204" pitchFamily="34" charset="0"/>
              </a:rPr>
              <a:t>that is becoming even more successful.</a:t>
            </a: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6096000" cy="472440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248400" y="3019205"/>
            <a:ext cx="2362200" cy="820520"/>
            <a:chOff x="6248400" y="3110897"/>
            <a:chExt cx="2362200" cy="820520"/>
          </a:xfrm>
        </p:grpSpPr>
        <p:sp>
          <p:nvSpPr>
            <p:cNvPr id="10" name="Rectangle 9"/>
            <p:cNvSpPr/>
            <p:nvPr/>
          </p:nvSpPr>
          <p:spPr bwMode="auto">
            <a:xfrm>
              <a:off x="7467600" y="3564650"/>
              <a:ext cx="1143000" cy="3667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txBody>
            <a:bodyPr lIns="90488" tIns="44450" rIns="90488" bIns="44450" rtlCol="0" anchor="ctr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accent2"/>
                  </a:solidFill>
                  <a:latin typeface="Liberation Sans"/>
                </a:rPr>
                <a:t>Base</a:t>
              </a: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 bwMode="auto">
            <a:xfrm flipH="1" flipV="1">
              <a:off x="6248400" y="3110897"/>
              <a:ext cx="1219200" cy="637137"/>
            </a:xfrm>
            <a:prstGeom prst="straightConnector1">
              <a:avLst/>
            </a:prstGeom>
            <a:solidFill>
              <a:schemeClr val="accent1"/>
            </a:solidFill>
            <a:ln w="3810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1918648"/>
            <a:ext cx="7286626" cy="3992336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533400" y="1295400"/>
            <a:ext cx="83820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2200" dirty="0">
                <a:latin typeface="Liberation Sans" panose="020B0604020202020204" pitchFamily="34" charset="0"/>
              </a:rPr>
              <a:t>Enables a comparison of </a:t>
            </a:r>
            <a:r>
              <a:rPr lang="en-US" altLang="en-US" sz="2200" b="1" dirty="0">
                <a:latin typeface="Liberation Sans" panose="020B0604020202020204" pitchFamily="34" charset="0"/>
              </a:rPr>
              <a:t>companies of different sizes</a:t>
            </a:r>
            <a:r>
              <a:rPr lang="en-US" altLang="en-US" sz="2200" dirty="0">
                <a:latin typeface="Liberation Sans" panose="020B0604020202020204" pitchFamily="34" charset="0"/>
              </a:rPr>
              <a:t>.</a:t>
            </a:r>
          </a:p>
        </p:txBody>
      </p:sp>
      <p:sp>
        <p:nvSpPr>
          <p:cNvPr id="15364" name="Rectangle 11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Vertical Analysis</a:t>
            </a:r>
          </a:p>
        </p:txBody>
      </p:sp>
      <p:sp>
        <p:nvSpPr>
          <p:cNvPr id="15365" name="Line 12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5367" name="Oval 15"/>
          <p:cNvSpPr>
            <a:spLocks noChangeArrowheads="1"/>
          </p:cNvSpPr>
          <p:nvPr/>
        </p:nvSpPr>
        <p:spPr bwMode="auto">
          <a:xfrm>
            <a:off x="5334000" y="5303838"/>
            <a:ext cx="76200" cy="762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 dirty="0">
              <a:latin typeface="Liberation Sans" panose="020B0604020202020204" pitchFamily="34" charset="0"/>
            </a:endParaRPr>
          </a:p>
        </p:txBody>
      </p:sp>
      <p:sp>
        <p:nvSpPr>
          <p:cNvPr id="15368" name="Oval 16"/>
          <p:cNvSpPr>
            <a:spLocks noChangeArrowheads="1"/>
          </p:cNvSpPr>
          <p:nvPr/>
        </p:nvSpPr>
        <p:spPr bwMode="auto">
          <a:xfrm>
            <a:off x="7467600" y="5303838"/>
            <a:ext cx="76200" cy="762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 dirty="0">
              <a:latin typeface="Liberation Sans" panose="020B0604020202020204" pitchFamily="34" charset="0"/>
            </a:endParaRPr>
          </a:p>
        </p:txBody>
      </p:sp>
      <p:cxnSp>
        <p:nvCxnSpPr>
          <p:cNvPr id="15369" name="AutoShape 18"/>
          <p:cNvCxnSpPr>
            <a:cxnSpLocks noChangeShapeType="1"/>
          </p:cNvCxnSpPr>
          <p:nvPr/>
        </p:nvCxnSpPr>
        <p:spPr bwMode="auto">
          <a:xfrm rot="16200000" flipH="1">
            <a:off x="6241990" y="4605806"/>
            <a:ext cx="1444" cy="2581656"/>
          </a:xfrm>
          <a:prstGeom prst="bentConnector3">
            <a:avLst>
              <a:gd name="adj1" fmla="val 14400000"/>
            </a:avLst>
          </a:prstGeom>
          <a:noFill/>
          <a:ln w="38100" cap="sq">
            <a:solidFill>
              <a:srgbClr val="FF0000"/>
            </a:solidFill>
            <a:miter lim="800000"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999" y="3886200"/>
            <a:ext cx="7732713" cy="5207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effectLst/>
                <a:latin typeface="Liberation Sans" panose="020B0604020202020204" pitchFamily="34" charset="0"/>
              </a:rPr>
              <a:t>Learning Objective 13-3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62000" y="4419600"/>
            <a:ext cx="7772400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dirty="0">
                <a:solidFill>
                  <a:srgbClr val="FFFFFF"/>
                </a:solidFill>
                <a:latin typeface="Liberation Sans" panose="020B0604020202020204" pitchFamily="34" charset="0"/>
              </a:rPr>
              <a:t>Ratio Analysis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19246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" y="274320"/>
            <a:ext cx="8247743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dirty="0">
                <a:solidFill>
                  <a:srgbClr val="FFFFFF"/>
                </a:solidFill>
                <a:latin typeface="Liberation Sans" panose="020B0604020202020204" pitchFamily="34" charset="0"/>
              </a:rPr>
              <a:t>Outline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1479550"/>
            <a:ext cx="7772400" cy="3747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Sustainable Income</a:t>
            </a:r>
          </a:p>
          <a:p>
            <a:pPr marL="911225" lvl="1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lphaLcPeriod"/>
            </a:pPr>
            <a:r>
              <a:rPr lang="en-US" altLang="en-US" sz="20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Discontinued operations</a:t>
            </a:r>
          </a:p>
          <a:p>
            <a:pPr marL="911225" lvl="1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lphaLcPeriod"/>
            </a:pPr>
            <a:r>
              <a:rPr lang="en-US" altLang="en-US" sz="20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Comprehensive income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Quality of Earnings</a:t>
            </a:r>
          </a:p>
          <a:p>
            <a:pPr marL="911225" lvl="1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lphaLcPeriod"/>
            </a:pPr>
            <a:r>
              <a:rPr lang="en-US" altLang="en-US" sz="20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Alternative accounting methods</a:t>
            </a:r>
          </a:p>
          <a:p>
            <a:pPr marL="911225" lvl="1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lphaLcPeriod"/>
            </a:pPr>
            <a:r>
              <a:rPr lang="en-US" altLang="en-US" sz="20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Pro forma income</a:t>
            </a:r>
          </a:p>
          <a:p>
            <a:pPr marL="911225" lvl="1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lphaLcPeriod"/>
            </a:pPr>
            <a:r>
              <a:rPr lang="en-US" altLang="en-US" sz="20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Improper recognition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62934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" y="274320"/>
            <a:ext cx="8247743" cy="928688"/>
          </a:xfrm>
          <a:prstGeom prst="rect">
            <a:avLst/>
          </a:prstGeom>
          <a:solidFill>
            <a:srgbClr val="045072"/>
          </a:solidFill>
          <a:ln>
            <a:noFill/>
          </a:ln>
          <a:effectLst/>
        </p:spPr>
        <p:txBody>
          <a:bodyPr wrap="square" lIns="86493" tIns="34597" rIns="86493" bIns="43247" anchor="ctr"/>
          <a:lstStyle/>
          <a:p>
            <a:pPr marL="111120" algn="l"/>
            <a:r>
              <a:rPr lang="en-US" sz="3200" dirty="0">
                <a:solidFill>
                  <a:srgbClr val="FFFFFF"/>
                </a:solidFill>
                <a:latin typeface="Liberation Sans" panose="020B0604020202020204" pitchFamily="34" charset="0"/>
              </a:rPr>
              <a:t>Outline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1479550"/>
            <a:ext cx="7772400" cy="1628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800" b="1">
                <a:solidFill>
                  <a:schemeClr val="bg2"/>
                </a:solidFill>
                <a:latin typeface="Arial" charset="0"/>
              </a:defRPr>
            </a:lvl1pPr>
            <a:lvl2pPr marL="685800" indent="-4572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 b="1">
                <a:solidFill>
                  <a:schemeClr val="bg2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l"/>
              <a:defRPr sz="20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Liquidity ratios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Solvency ratios</a:t>
            </a:r>
          </a:p>
          <a:p>
            <a:pPr marL="457200" indent="-457200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+mj-lt"/>
              <a:buAutoNum type="arabicPeriod"/>
            </a:pPr>
            <a:r>
              <a:rPr lang="en-US" altLang="en-US" sz="2200" b="0" dirty="0">
                <a:solidFill>
                  <a:srgbClr val="000000"/>
                </a:solidFill>
                <a:latin typeface="Liberation Sans" panose="020B0604020202020204" pitchFamily="34" charset="0"/>
              </a:rPr>
              <a:t>Profitability ratios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48560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19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Ratio Analysis</a:t>
            </a:r>
          </a:p>
        </p:txBody>
      </p:sp>
      <p:sp>
        <p:nvSpPr>
          <p:cNvPr id="18437" name="Line 20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3400" y="1447800"/>
            <a:ext cx="7924800" cy="957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  <a:spcBef>
                <a:spcPct val="70000"/>
              </a:spcBef>
              <a:defRPr/>
            </a:pPr>
            <a:r>
              <a:rPr lang="en-US" sz="23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Ratio analysis </a:t>
            </a:r>
            <a:r>
              <a:rPr 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expresses the relationship among selected items of financial statement data.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62000" y="3150017"/>
            <a:ext cx="2362200" cy="762000"/>
          </a:xfrm>
          <a:prstGeom prst="bevel">
            <a:avLst>
              <a:gd name="adj" fmla="val 12500"/>
            </a:avLst>
          </a:prstGeom>
          <a:solidFill>
            <a:srgbClr val="0099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iberation Sans" panose="020B0604020202020204" pitchFamily="34" charset="0"/>
              </a:rPr>
              <a:t>Liquidity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487886" y="3139990"/>
            <a:ext cx="2362200" cy="762000"/>
          </a:xfrm>
          <a:prstGeom prst="bevel">
            <a:avLst>
              <a:gd name="adj" fmla="val 12500"/>
            </a:avLst>
          </a:prstGeom>
          <a:solidFill>
            <a:srgbClr val="7B00E4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iberation Sans" panose="020B0604020202020204" pitchFamily="34" charset="0"/>
              </a:rPr>
              <a:t>Profitability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657600" y="3150017"/>
            <a:ext cx="2362200" cy="762000"/>
          </a:xfrm>
          <a:prstGeom prst="bevel">
            <a:avLst>
              <a:gd name="adj" fmla="val 12500"/>
            </a:avLst>
          </a:prstGeom>
          <a:solidFill>
            <a:srgbClr val="CF0E3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iberation Sans" panose="020B0604020202020204" pitchFamily="34" charset="0"/>
              </a:rPr>
              <a:t>Solvency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93760" y="4048542"/>
            <a:ext cx="25146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5720" r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en-US" sz="2000" dirty="0">
                <a:latin typeface="Liberation Sans" panose="020B0604020202020204" pitchFamily="34" charset="0"/>
              </a:rPr>
              <a:t>Measures short-term ability of the company to pay its maturing obligations and to meet unexpected needs for cash.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279650" y="2498811"/>
            <a:ext cx="4584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b="1" dirty="0">
                <a:latin typeface="Liberation Sans" panose="020B0604020202020204" pitchFamily="34" charset="0"/>
              </a:rPr>
              <a:t>Financial Ratio Classifications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6487886" y="4054390"/>
            <a:ext cx="2362200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en-US" sz="2000" dirty="0">
                <a:latin typeface="Liberation Sans" panose="020B0604020202020204" pitchFamily="34" charset="0"/>
              </a:rPr>
              <a:t>Measures the income or operating success of a company for a given period of time.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3657600" y="4064417"/>
            <a:ext cx="236220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en-US" sz="2000" dirty="0">
                <a:latin typeface="Liberation Sans" panose="020B0604020202020204" pitchFamily="34" charset="0"/>
              </a:rPr>
              <a:t>Measures the ability of the company to survive over a long period of time.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33400" y="2956011"/>
            <a:ext cx="2819400" cy="321618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lIns="90488" tIns="44450" rIns="90488" bIns="44450" rtlCol="0" anchor="ctr">
            <a:spAutoFit/>
          </a:bodyPr>
          <a:lstStyle/>
          <a:p>
            <a:pPr algn="ctr"/>
            <a:endParaRPr lang="en-US" sz="1400" b="1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9082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0" name="Rectangle 1034"/>
          <p:cNvSpPr>
            <a:spLocks noChangeArrowheads="1"/>
          </p:cNvSpPr>
          <p:nvPr/>
        </p:nvSpPr>
        <p:spPr bwMode="auto">
          <a:xfrm>
            <a:off x="457200" y="1371600"/>
            <a:ext cx="7924800" cy="3801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  <a:spcBef>
                <a:spcPts val="1200"/>
              </a:spcBef>
              <a:defRPr/>
            </a:pPr>
            <a:r>
              <a:rPr lang="en-US" sz="2300" dirty="0">
                <a:solidFill>
                  <a:srgbClr val="000000"/>
                </a:solidFill>
                <a:latin typeface="Liberation Sans" panose="020B0604020202020204" pitchFamily="34" charset="0"/>
              </a:rPr>
              <a:t>Measure the short-term ability of the company to pay its maturing obligations and to meet unexpected needs for cash. </a:t>
            </a:r>
          </a:p>
          <a:p>
            <a:pPr marL="692150" lvl="1" indent="-457200" algn="l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  <a:defRPr/>
            </a:pPr>
            <a:r>
              <a:rPr 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Short-term creditors such as bankers and suppliers are particularly interested in assessing liquidity. </a:t>
            </a:r>
          </a:p>
          <a:p>
            <a:pPr marL="692150" lvl="1" indent="-457200" algn="l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  <a:defRPr/>
            </a:pPr>
            <a:r>
              <a:rPr 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Ratios include the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working capital</a:t>
            </a:r>
            <a:r>
              <a:rPr 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, the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current ratio</a:t>
            </a:r>
            <a:r>
              <a:rPr 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,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inventory turnover, days in inventory, accounts receivable turnover</a:t>
            </a:r>
            <a:r>
              <a:rPr 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 and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average collection period</a:t>
            </a:r>
            <a:r>
              <a:rPr 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.</a:t>
            </a:r>
          </a:p>
        </p:txBody>
      </p:sp>
      <p:sp>
        <p:nvSpPr>
          <p:cNvPr id="20484" name="Rectangle 1035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Liquidity Ratios</a:t>
            </a:r>
          </a:p>
        </p:txBody>
      </p:sp>
      <p:sp>
        <p:nvSpPr>
          <p:cNvPr id="20485" name="Line 103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1035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Liquidity Ratios</a:t>
            </a:r>
          </a:p>
        </p:txBody>
      </p:sp>
      <p:sp>
        <p:nvSpPr>
          <p:cNvPr id="20485" name="Line 103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79BB5-E46A-4ECE-B5AE-916FB5CC5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1066800"/>
            <a:ext cx="4377272" cy="3809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27528B-BE72-4E52-99BB-BD09DC541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066800"/>
            <a:ext cx="3790950" cy="300201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1" name="Content Placeholder 24" descr="Current Ratio = current assets divided by current liabilities">
            <a:extLst>
              <a:ext uri="{FF2B5EF4-FFF2-40B4-BE49-F238E27FC236}">
                <a16:creationId xmlns:a16="http://schemas.microsoft.com/office/drawing/2014/main" id="{AFE36A86-C035-49B9-93A4-86CABEC4DE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48737"/>
              </p:ext>
            </p:extLst>
          </p:nvPr>
        </p:nvGraphicFramePr>
        <p:xfrm>
          <a:off x="5029199" y="4202030"/>
          <a:ext cx="3790951" cy="674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0" name="Equation" r:id="rId6" imgW="2209680" imgH="393480" progId="Equation.DSMT4">
                  <p:embed/>
                </p:oleObj>
              </mc:Choice>
              <mc:Fallback>
                <p:oleObj name="Equation" r:id="rId6" imgW="2209680" imgH="393480" progId="Equation.DSMT4">
                  <p:embed/>
                  <p:pic>
                    <p:nvPicPr>
                      <p:cNvPr id="25" name="Content Placeholder 24" descr="Current Ratio = current assets divided by current liabilities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29199" y="4202030"/>
                        <a:ext cx="3790951" cy="674769"/>
                      </a:xfrm>
                      <a:prstGeom prst="rect">
                        <a:avLst/>
                      </a:prstGeom>
                      <a:solidFill>
                        <a:srgbClr val="BFD4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Content Placeholder 8" descr="A formula reads, current ratio = current assets over current liabilities. For Chicago Cereal, $2,717 over $4,044 = 0.67 in 2020; and 0.60 in 2019. Industry average is 1.06. Giant Mills in 2020, .67.&#10;">
            <a:extLst>
              <a:ext uri="{FF2B5EF4-FFF2-40B4-BE49-F238E27FC236}">
                <a16:creationId xmlns:a16="http://schemas.microsoft.com/office/drawing/2014/main" id="{656EE615-3266-44B0-BC94-B102095A85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4953000"/>
            <a:ext cx="4151229" cy="144694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226157-58A9-4627-B221-073A4D819684}"/>
              </a:ext>
            </a:extLst>
          </p:cNvPr>
          <p:cNvSpPr txBox="1">
            <a:spLocks/>
          </p:cNvSpPr>
          <p:nvPr/>
        </p:nvSpPr>
        <p:spPr>
          <a:xfrm>
            <a:off x="323850" y="6387671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800" dirty="0">
                <a:latin typeface="+mn-lt"/>
                <a:cs typeface="Times New Roman" panose="02020603050405020304" pitchFamily="18" charset="0"/>
              </a:rPr>
              <a:t>Chicago has </a:t>
            </a:r>
            <a:r>
              <a:rPr lang="en-US" sz="1800" b="1" dirty="0">
                <a:latin typeface="+mn-lt"/>
                <a:cs typeface="Times New Roman" panose="02020603050405020304" pitchFamily="18" charset="0"/>
              </a:rPr>
              <a:t>$0.67 </a:t>
            </a:r>
            <a:r>
              <a:rPr lang="en-US" sz="1800" dirty="0">
                <a:latin typeface="+mn-lt"/>
                <a:cs typeface="Times New Roman" panose="02020603050405020304" pitchFamily="18" charset="0"/>
              </a:rPr>
              <a:t>of current assets for every dollar of current liabilities.</a:t>
            </a:r>
          </a:p>
        </p:txBody>
      </p:sp>
    </p:spTree>
    <p:extLst>
      <p:ext uri="{BB962C8B-B14F-4D97-AF65-F5344CB8AC3E}">
        <p14:creationId xmlns:p14="http://schemas.microsoft.com/office/powerpoint/2010/main" val="407042553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1035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Liquidity Ratios</a:t>
            </a:r>
          </a:p>
        </p:txBody>
      </p:sp>
      <p:sp>
        <p:nvSpPr>
          <p:cNvPr id="20485" name="Line 103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34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79BB5-E46A-4ECE-B5AE-916FB5CC5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1066800"/>
            <a:ext cx="4377272" cy="3809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27528B-BE72-4E52-99BB-BD09DC541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066800"/>
            <a:ext cx="3790950" cy="3002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226157-58A9-4627-B221-073A4D819684}"/>
              </a:ext>
            </a:extLst>
          </p:cNvPr>
          <p:cNvSpPr txBox="1">
            <a:spLocks/>
          </p:cNvSpPr>
          <p:nvPr/>
        </p:nvSpPr>
        <p:spPr>
          <a:xfrm>
            <a:off x="323850" y="6298392"/>
            <a:ext cx="8534400" cy="55960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800" dirty="0">
                <a:latin typeface="+mn-lt"/>
                <a:cs typeface="Times New Roman" panose="02020603050405020304" pitchFamily="18" charset="0"/>
              </a:rPr>
              <a:t>The faster the inventory turnover, the less cash is tied up in inventory and less chance of inventory becoming obsolete.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6F4BE7D-3CE3-4432-9FD9-621DBF02E7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488781"/>
              </p:ext>
            </p:extLst>
          </p:nvPr>
        </p:nvGraphicFramePr>
        <p:xfrm>
          <a:off x="5022669" y="4180712"/>
          <a:ext cx="4011728" cy="655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8" name="Equation" r:id="rId6" imgW="5129784" imgH="838200" progId="Equation.DSMT4">
                  <p:embed/>
                </p:oleObj>
              </mc:Choice>
              <mc:Fallback>
                <p:oleObj name="Equation" r:id="rId6" imgW="5129784" imgH="83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22669" y="4180712"/>
                        <a:ext cx="4011728" cy="655584"/>
                      </a:xfrm>
                      <a:prstGeom prst="rect">
                        <a:avLst/>
                      </a:prstGeom>
                      <a:solidFill>
                        <a:srgbClr val="BFD4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Content Placeholder 3" descr="A formula reads, Inventory turnover = cost of goods sold over average inventory. For Chicago Cereal, $6,597 over $924+ $824 divided by 2 = 7.5 in 2020; and 7.9 in 2019. The industry average is 6.7. Giant Mills in 2020, 7.4.&#10;">
            <a:extLst>
              <a:ext uri="{FF2B5EF4-FFF2-40B4-BE49-F238E27FC236}">
                <a16:creationId xmlns:a16="http://schemas.microsoft.com/office/drawing/2014/main" id="{17ABC567-148D-4DC5-B8F1-366A7D224D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585" y="4969964"/>
            <a:ext cx="3811215" cy="132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8760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1035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Liquidity Ratios</a:t>
            </a:r>
          </a:p>
        </p:txBody>
      </p:sp>
      <p:sp>
        <p:nvSpPr>
          <p:cNvPr id="20485" name="Line 103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35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79BB5-E46A-4ECE-B5AE-916FB5CC5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1066800"/>
            <a:ext cx="4377272" cy="3809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27528B-BE72-4E52-99BB-BD09DC541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066800"/>
            <a:ext cx="3790950" cy="3002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226157-58A9-4627-B221-073A4D819684}"/>
              </a:ext>
            </a:extLst>
          </p:cNvPr>
          <p:cNvSpPr txBox="1">
            <a:spLocks/>
          </p:cNvSpPr>
          <p:nvPr/>
        </p:nvSpPr>
        <p:spPr>
          <a:xfrm>
            <a:off x="323850" y="6427478"/>
            <a:ext cx="8534400" cy="33100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800" dirty="0">
                <a:latin typeface="+mn-lt"/>
                <a:cs typeface="Times New Roman" panose="02020603050405020304" pitchFamily="18" charset="0"/>
              </a:rPr>
              <a:t>Measures the average number of days inventory is held.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8274FAD-28C4-4F2B-AED7-0176BB6EC2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606904"/>
              </p:ext>
            </p:extLst>
          </p:nvPr>
        </p:nvGraphicFramePr>
        <p:xfrm>
          <a:off x="5003074" y="4161980"/>
          <a:ext cx="3748866" cy="638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04" name="Equation" r:id="rId6" imgW="4957784" imgH="844329" progId="Equation.DSMT4">
                  <p:embed/>
                </p:oleObj>
              </mc:Choice>
              <mc:Fallback>
                <p:oleObj name="Equation" r:id="rId6" imgW="4957784" imgH="84432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03074" y="4161980"/>
                        <a:ext cx="3748866" cy="638616"/>
                      </a:xfrm>
                      <a:prstGeom prst="rect">
                        <a:avLst/>
                      </a:prstGeom>
                      <a:solidFill>
                        <a:srgbClr val="BFD4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Content Placeholder 3" descr="A formula reads, days in inventory = 365 days over inventory turnover. For Chicago Cereal, 365 over 7.5 = 48.7 in 2020; and 46.2 in 2019. The industry average is 54. Giant Mills in 2020, 49.3.&#10;">
            <a:extLst>
              <a:ext uri="{FF2B5EF4-FFF2-40B4-BE49-F238E27FC236}">
                <a16:creationId xmlns:a16="http://schemas.microsoft.com/office/drawing/2014/main" id="{79F540C1-23D1-4425-A37C-6AFCDB96B6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956445"/>
            <a:ext cx="4038600" cy="142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7182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1035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Liquidity Ratios</a:t>
            </a:r>
          </a:p>
        </p:txBody>
      </p:sp>
      <p:sp>
        <p:nvSpPr>
          <p:cNvPr id="20485" name="Line 103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36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79BB5-E46A-4ECE-B5AE-916FB5CC5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1066800"/>
            <a:ext cx="4377272" cy="3809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27528B-BE72-4E52-99BB-BD09DC541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066800"/>
            <a:ext cx="3790950" cy="3002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226157-58A9-4627-B221-073A4D819684}"/>
              </a:ext>
            </a:extLst>
          </p:cNvPr>
          <p:cNvSpPr txBox="1">
            <a:spLocks/>
          </p:cNvSpPr>
          <p:nvPr/>
        </p:nvSpPr>
        <p:spPr>
          <a:xfrm>
            <a:off x="354330" y="6326415"/>
            <a:ext cx="7677150" cy="33100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800" dirty="0">
                <a:cs typeface="Times New Roman" panose="02020603050405020304" pitchFamily="18" charset="0"/>
              </a:rPr>
              <a:t>Measures the number of times, on average, the company collects receivables during the period.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F14EF13-0339-4577-A627-E697CB3699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162322"/>
              </p:ext>
            </p:extLst>
          </p:nvPr>
        </p:nvGraphicFramePr>
        <p:xfrm>
          <a:off x="1217002" y="4181619"/>
          <a:ext cx="6814478" cy="719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8" name="Equation" r:id="rId6" imgW="4101840" imgH="431640" progId="Equation.DSMT4">
                  <p:embed/>
                </p:oleObj>
              </mc:Choice>
              <mc:Fallback>
                <p:oleObj name="Equation" r:id="rId6" imgW="41018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17002" y="4181619"/>
                        <a:ext cx="6814478" cy="719811"/>
                      </a:xfrm>
                      <a:prstGeom prst="rect">
                        <a:avLst/>
                      </a:prstGeom>
                      <a:solidFill>
                        <a:srgbClr val="BFD4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Content Placeholder 3" descr="A formula reads, accounts receivable turnover = net credit sales over average net accounts receivable. For Chicago Cereal, $11,776 over $1,026 + $945 divided by 2 = 11.9 in 2020; and 12.0 in 2019. The industry average is 11.2. Giant Mills in 2020, 12.2.&#10;">
            <a:extLst>
              <a:ext uri="{FF2B5EF4-FFF2-40B4-BE49-F238E27FC236}">
                <a16:creationId xmlns:a16="http://schemas.microsoft.com/office/drawing/2014/main" id="{B55713EF-1CA0-470C-AB09-20C78CD79F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35016"/>
            <a:ext cx="4114800" cy="1434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F5B091-E7D6-412F-A891-E81FD860C8F5}"/>
              </a:ext>
            </a:extLst>
          </p:cNvPr>
          <p:cNvSpPr txBox="1"/>
          <p:nvPr/>
        </p:nvSpPr>
        <p:spPr>
          <a:xfrm>
            <a:off x="4826546" y="497527"/>
            <a:ext cx="419625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Assume all sales are credit sales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D10966-3894-4966-B025-FBECE26A7839}"/>
              </a:ext>
            </a:extLst>
          </p:cNvPr>
          <p:cNvCxnSpPr/>
          <p:nvPr/>
        </p:nvCxnSpPr>
        <p:spPr bwMode="auto">
          <a:xfrm>
            <a:off x="5105400" y="959192"/>
            <a:ext cx="0" cy="1174408"/>
          </a:xfrm>
          <a:prstGeom prst="straightConnector1">
            <a:avLst/>
          </a:prstGeom>
          <a:ln w="28575">
            <a:headEnd type="none" w="sm" len="sm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E1C9E4-3B4D-40E6-938C-132052DE6EC6}"/>
              </a:ext>
            </a:extLst>
          </p:cNvPr>
          <p:cNvCxnSpPr/>
          <p:nvPr/>
        </p:nvCxnSpPr>
        <p:spPr bwMode="auto">
          <a:xfrm>
            <a:off x="5029200" y="2362200"/>
            <a:ext cx="685800" cy="0"/>
          </a:xfrm>
          <a:prstGeom prst="line">
            <a:avLst/>
          </a:prstGeom>
          <a:ln w="28575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56203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1035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Liquidity Ratios</a:t>
            </a:r>
          </a:p>
        </p:txBody>
      </p:sp>
      <p:sp>
        <p:nvSpPr>
          <p:cNvPr id="20485" name="Line 103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37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79BB5-E46A-4ECE-B5AE-916FB5CC5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1066800"/>
            <a:ext cx="4377272" cy="3809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27528B-BE72-4E52-99BB-BD09DC541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066800"/>
            <a:ext cx="3790950" cy="3002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226157-58A9-4627-B221-073A4D819684}"/>
              </a:ext>
            </a:extLst>
          </p:cNvPr>
          <p:cNvSpPr txBox="1">
            <a:spLocks/>
          </p:cNvSpPr>
          <p:nvPr/>
        </p:nvSpPr>
        <p:spPr>
          <a:xfrm>
            <a:off x="354330" y="6326414"/>
            <a:ext cx="7677150" cy="5315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cs typeface="Times New Roman" panose="02020603050405020304" pitchFamily="18" charset="0"/>
              </a:rPr>
              <a:t>Analysts frequently use average collection period to assess the effectiveness of a company’s credit and collection policies.</a:t>
            </a:r>
            <a:endParaRPr lang="en-US" altLang="en-US" sz="1800" dirty="0">
              <a:cs typeface="Times New Roman" panose="02020603050405020304" pitchFamily="18" charset="0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B980D73-582B-4422-AE29-306F393B80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6799492"/>
              </p:ext>
            </p:extLst>
          </p:nvPr>
        </p:nvGraphicFramePr>
        <p:xfrm>
          <a:off x="1676400" y="4214970"/>
          <a:ext cx="5791200" cy="675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2" name="Equation" r:id="rId6" imgW="7004516" imgH="816930" progId="Equation.DSMT4">
                  <p:embed/>
                </p:oleObj>
              </mc:Choice>
              <mc:Fallback>
                <p:oleObj name="Equation" r:id="rId6" imgW="7004516" imgH="81693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76400" y="4214970"/>
                        <a:ext cx="5791200" cy="675991"/>
                      </a:xfrm>
                      <a:prstGeom prst="rect">
                        <a:avLst/>
                      </a:prstGeom>
                      <a:solidFill>
                        <a:srgbClr val="BFD4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Content Placeholder 2" descr="A formula reads, average collection period = 365 days over average accounts turnover. For Chicago Cereal, 365 over 11.9 = 30.7 in 2020; and 30.4 in 2019. The industry average is 32.6. Giant Mills in 2020, 29.9.&#10;">
            <a:extLst>
              <a:ext uri="{FF2B5EF4-FFF2-40B4-BE49-F238E27FC236}">
                <a16:creationId xmlns:a16="http://schemas.microsoft.com/office/drawing/2014/main" id="{A94B03A8-CB45-4CFA-9407-BBE48D4F53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967449"/>
            <a:ext cx="3733800" cy="130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7702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4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Summary of Liquidity Ratios</a:t>
            </a:r>
          </a:p>
        </p:txBody>
      </p:sp>
      <p:sp>
        <p:nvSpPr>
          <p:cNvPr id="55300" name="Line 5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09E893-A08E-4FA7-933B-E95C10DFB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81" y="1175445"/>
            <a:ext cx="8198082" cy="49960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4375834"/>
      </p:ext>
    </p:extLst>
  </p:cSld>
  <p:clrMapOvr>
    <a:masterClrMapping/>
  </p:clrMapOvr>
  <p:transition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19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Ratio Analysis</a:t>
            </a:r>
          </a:p>
        </p:txBody>
      </p:sp>
      <p:sp>
        <p:nvSpPr>
          <p:cNvPr id="18437" name="Line 20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3400" y="1447800"/>
            <a:ext cx="7924800" cy="957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  <a:spcBef>
                <a:spcPct val="70000"/>
              </a:spcBef>
              <a:defRPr/>
            </a:pPr>
            <a:r>
              <a:rPr lang="en-US" sz="23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Ratio analysis </a:t>
            </a:r>
            <a:r>
              <a:rPr 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expresses the relationship among selected items of financial statement data.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62000" y="3150017"/>
            <a:ext cx="2362200" cy="762000"/>
          </a:xfrm>
          <a:prstGeom prst="bevel">
            <a:avLst>
              <a:gd name="adj" fmla="val 12500"/>
            </a:avLst>
          </a:prstGeom>
          <a:solidFill>
            <a:srgbClr val="0099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iberation Sans" panose="020B0604020202020204" pitchFamily="34" charset="0"/>
              </a:rPr>
              <a:t>Liquidity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487886" y="3139990"/>
            <a:ext cx="2362200" cy="762000"/>
          </a:xfrm>
          <a:prstGeom prst="bevel">
            <a:avLst>
              <a:gd name="adj" fmla="val 12500"/>
            </a:avLst>
          </a:prstGeom>
          <a:solidFill>
            <a:srgbClr val="7B00E4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iberation Sans" panose="020B0604020202020204" pitchFamily="34" charset="0"/>
              </a:rPr>
              <a:t>Profitability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657600" y="3150017"/>
            <a:ext cx="2362200" cy="762000"/>
          </a:xfrm>
          <a:prstGeom prst="bevel">
            <a:avLst>
              <a:gd name="adj" fmla="val 12500"/>
            </a:avLst>
          </a:prstGeom>
          <a:solidFill>
            <a:srgbClr val="CF0E3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iberation Sans" panose="020B0604020202020204" pitchFamily="34" charset="0"/>
              </a:rPr>
              <a:t>Solvency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93760" y="4048542"/>
            <a:ext cx="25146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5720" r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en-US" sz="2000" dirty="0">
                <a:latin typeface="Liberation Sans" panose="020B0604020202020204" pitchFamily="34" charset="0"/>
              </a:rPr>
              <a:t>Measures short-term ability of the company to pay its maturing obligations and to meet unexpected needs for cash.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279650" y="2498811"/>
            <a:ext cx="4584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b="1" dirty="0">
                <a:latin typeface="Liberation Sans" panose="020B0604020202020204" pitchFamily="34" charset="0"/>
              </a:rPr>
              <a:t>Financial Ratio Classifications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6487886" y="4054390"/>
            <a:ext cx="2362200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en-US" sz="2000" dirty="0">
                <a:latin typeface="Liberation Sans" panose="020B0604020202020204" pitchFamily="34" charset="0"/>
              </a:rPr>
              <a:t>Measures the income or operating success of a company for a given period of time.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3657600" y="4064417"/>
            <a:ext cx="236220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en-US" sz="2000" dirty="0">
                <a:latin typeface="Liberation Sans" panose="020B0604020202020204" pitchFamily="34" charset="0"/>
              </a:rPr>
              <a:t>Measures the ability of the company to survive over a long period of time.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505200" y="2956011"/>
            <a:ext cx="2819400" cy="321618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lIns="90488" tIns="44450" rIns="90488" bIns="44450" rtlCol="0" anchor="ctr">
            <a:spAutoFit/>
          </a:bodyPr>
          <a:lstStyle/>
          <a:p>
            <a:pPr algn="ctr"/>
            <a:endParaRPr lang="en-US" sz="1400" b="1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1430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550817" y="2057400"/>
            <a:ext cx="8153400" cy="430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AF2B6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25000"/>
              </a:lnSpc>
            </a:pPr>
            <a:r>
              <a:rPr lang="en-US" altLang="en-US" sz="2300" dirty="0">
                <a:latin typeface="Liberation Sans" panose="020B0604020202020204" pitchFamily="34" charset="0"/>
              </a:rPr>
              <a:t>It differs from actual income by the amount of unusual revenues, expenses, gains, and losses included in the current year’s income.</a:t>
            </a:r>
          </a:p>
          <a:p>
            <a:pPr algn="l">
              <a:lnSpc>
                <a:spcPct val="125000"/>
              </a:lnSpc>
            </a:pPr>
            <a:r>
              <a:rPr lang="en-US" altLang="en-US" sz="2300" dirty="0">
                <a:latin typeface="Liberation Sans" panose="020B0604020202020204" pitchFamily="34" charset="0"/>
              </a:rPr>
              <a:t>It helps derive an estimate of future earnings without the “noise” of </a:t>
            </a:r>
            <a:r>
              <a:rPr lang="en-US" altLang="en-US" sz="2300" b="1" dirty="0">
                <a:latin typeface="Liberation Sans" panose="020B0604020202020204" pitchFamily="34" charset="0"/>
              </a:rPr>
              <a:t>unusual items</a:t>
            </a:r>
            <a:r>
              <a:rPr lang="en-US" altLang="en-US" sz="2300" dirty="0">
                <a:latin typeface="Liberation Sans" panose="020B0604020202020204" pitchFamily="34" charset="0"/>
              </a:rPr>
              <a:t>.</a:t>
            </a:r>
          </a:p>
          <a:p>
            <a:pPr algn="l">
              <a:lnSpc>
                <a:spcPct val="125000"/>
              </a:lnSpc>
            </a:pPr>
            <a:endParaRPr lang="en-US" altLang="en-US" sz="2300" dirty="0">
              <a:latin typeface="Liberation Sans" panose="020B0604020202020204" pitchFamily="34" charset="0"/>
            </a:endParaRPr>
          </a:p>
          <a:p>
            <a:pPr algn="l">
              <a:lnSpc>
                <a:spcPct val="125000"/>
              </a:lnSpc>
            </a:pPr>
            <a:r>
              <a:rPr lang="en-US" altLang="en-US" sz="2300" dirty="0">
                <a:latin typeface="Liberation Sans" panose="020B0604020202020204" pitchFamily="34" charset="0"/>
              </a:rPr>
              <a:t>There are two major types of unusual items:</a:t>
            </a:r>
          </a:p>
          <a:p>
            <a:pPr marL="692150" lvl="1" indent="-457200" algn="l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  <a:defRPr/>
            </a:pPr>
            <a:r>
              <a:rPr lang="en-US" sz="2200" dirty="0">
                <a:latin typeface="Liberation Sans" panose="020B0604020202020204" pitchFamily="34" charset="0"/>
              </a:rPr>
              <a:t>Discontinued operations</a:t>
            </a:r>
          </a:p>
          <a:p>
            <a:pPr marL="692150" lvl="1" indent="-457200" algn="l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  <a:defRPr/>
            </a:pPr>
            <a:r>
              <a:rPr lang="en-US" altLang="en-US" sz="2200" dirty="0">
                <a:latin typeface="Liberation Sans" panose="020B0604020202020204" pitchFamily="34" charset="0"/>
              </a:rPr>
              <a:t>Other comprehensive income</a:t>
            </a:r>
            <a:endParaRPr lang="en-US" altLang="en-US" sz="2300" dirty="0">
              <a:latin typeface="Liberation Sans" panose="020B0604020202020204" pitchFamily="34" charset="0"/>
            </a:endParaRPr>
          </a:p>
        </p:txBody>
      </p:sp>
      <p:sp>
        <p:nvSpPr>
          <p:cNvPr id="60420" name="Line 20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3200" b="1" dirty="0">
                <a:solidFill>
                  <a:srgbClr val="0000FF">
                    <a:lumMod val="75000"/>
                  </a:srgbClr>
                </a:solidFill>
                <a:latin typeface="Liberation Sans" panose="020B0604020202020204" pitchFamily="34" charset="0"/>
              </a:rPr>
              <a:t>Sustainable Income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23F189-EA3B-4225-B7BC-449E54F11858}"/>
              </a:ext>
            </a:extLst>
          </p:cNvPr>
          <p:cNvSpPr txBox="1"/>
          <p:nvPr/>
        </p:nvSpPr>
        <p:spPr>
          <a:xfrm>
            <a:off x="550817" y="1057517"/>
            <a:ext cx="7467600" cy="970266"/>
          </a:xfrm>
          <a:prstGeom prst="rect">
            <a:avLst/>
          </a:prstGeom>
          <a:solidFill>
            <a:srgbClr val="BFD4FF"/>
          </a:solidFill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en-US" sz="2400" b="1" dirty="0">
                <a:latin typeface="Liberation Sans" panose="020B0604020202020204" pitchFamily="34" charset="0"/>
              </a:rPr>
              <a:t>Sustainable income </a:t>
            </a:r>
            <a:r>
              <a:rPr lang="en-US" altLang="en-US" sz="2400" dirty="0">
                <a:latin typeface="Liberation Sans" panose="020B0604020202020204" pitchFamily="34" charset="0"/>
              </a:rPr>
              <a:t>is the most likely level of income to be obtained by a company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390684993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05" name="Rectangle 5"/>
          <p:cNvSpPr>
            <a:spLocks noChangeArrowheads="1"/>
          </p:cNvSpPr>
          <p:nvPr/>
        </p:nvSpPr>
        <p:spPr bwMode="auto">
          <a:xfrm>
            <a:off x="498566" y="1295400"/>
            <a:ext cx="8229600" cy="336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Measure the ability of a company to survive over a long period of time.</a:t>
            </a:r>
          </a:p>
          <a:p>
            <a:pPr marL="291600" marR="0" lvl="0" indent="-291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9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Debt to assets ratio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and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times interest earned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provide information about debt-paying ability</a:t>
            </a:r>
          </a:p>
          <a:p>
            <a:pPr marL="291600" marR="0" lvl="0" indent="-291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9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Free cash flow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provides information about solvency and ability to pay additional dividends or invest in new projects</a:t>
            </a:r>
          </a:p>
        </p:txBody>
      </p:sp>
      <p:sp>
        <p:nvSpPr>
          <p:cNvPr id="50180" name="Rectangle 7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Solvency Ratios</a:t>
            </a:r>
          </a:p>
        </p:txBody>
      </p:sp>
      <p:sp>
        <p:nvSpPr>
          <p:cNvPr id="50181" name="Line 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1035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Solvency Ratios</a:t>
            </a:r>
          </a:p>
        </p:txBody>
      </p:sp>
      <p:sp>
        <p:nvSpPr>
          <p:cNvPr id="20485" name="Line 103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41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79BB5-E46A-4ECE-B5AE-916FB5CC5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1066800"/>
            <a:ext cx="4377272" cy="3809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27528B-BE72-4E52-99BB-BD09DC541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066800"/>
            <a:ext cx="3790950" cy="3002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226157-58A9-4627-B221-073A4D819684}"/>
              </a:ext>
            </a:extLst>
          </p:cNvPr>
          <p:cNvSpPr txBox="1">
            <a:spLocks/>
          </p:cNvSpPr>
          <p:nvPr/>
        </p:nvSpPr>
        <p:spPr>
          <a:xfrm>
            <a:off x="354330" y="6326414"/>
            <a:ext cx="7677150" cy="5315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cs typeface="Times New Roman" panose="02020603050405020304" pitchFamily="18" charset="0"/>
              </a:rPr>
              <a:t>Provides some indication of company’s ability to withstand losses without impairing the interests of its creditor.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16A7C4-B73D-4F07-B115-C2F07B2556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945271"/>
              </p:ext>
            </p:extLst>
          </p:nvPr>
        </p:nvGraphicFramePr>
        <p:xfrm>
          <a:off x="4829175" y="4189682"/>
          <a:ext cx="4191000" cy="687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8" name="Equation" r:id="rId6" imgW="4870704" imgH="798543" progId="Equation.DSMT4">
                  <p:embed/>
                </p:oleObj>
              </mc:Choice>
              <mc:Fallback>
                <p:oleObj name="Equation" r:id="rId6" imgW="4870704" imgH="79854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29175" y="4189682"/>
                        <a:ext cx="4191000" cy="687117"/>
                      </a:xfrm>
                      <a:prstGeom prst="rect">
                        <a:avLst/>
                      </a:prstGeom>
                      <a:solidFill>
                        <a:srgbClr val="BFD4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Content Placeholder 3" descr="A formula reads, debt to assets ratio = total liabilities over total assets. For Chicago Cereal, $8,871 over $11,397 = 78% in 2020; and 81% in 2019. The industry average is 55%. Giant Mills in 2020, 55%.&#10;">
            <a:extLst>
              <a:ext uri="{FF2B5EF4-FFF2-40B4-BE49-F238E27FC236}">
                <a16:creationId xmlns:a16="http://schemas.microsoft.com/office/drawing/2014/main" id="{693D7391-4294-438D-A3C1-BCAB9C802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605" y="4951491"/>
            <a:ext cx="4038600" cy="140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8746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1035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Solvency Ratios</a:t>
            </a:r>
          </a:p>
        </p:txBody>
      </p:sp>
      <p:sp>
        <p:nvSpPr>
          <p:cNvPr id="20485" name="Line 103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42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79BB5-E46A-4ECE-B5AE-916FB5CC5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1066800"/>
            <a:ext cx="4377272" cy="3809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27528B-BE72-4E52-99BB-BD09DC541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066800"/>
            <a:ext cx="3790950" cy="3002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226157-58A9-4627-B221-073A4D819684}"/>
              </a:ext>
            </a:extLst>
          </p:cNvPr>
          <p:cNvSpPr txBox="1">
            <a:spLocks/>
          </p:cNvSpPr>
          <p:nvPr/>
        </p:nvSpPr>
        <p:spPr>
          <a:xfrm>
            <a:off x="354330" y="6326414"/>
            <a:ext cx="7677150" cy="5315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cs typeface="Times New Roman" panose="02020603050405020304" pitchFamily="18" charset="0"/>
              </a:rPr>
              <a:t>Provides an indication of company’s ability to meet interest payments as they come due.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CE7A96A-4E78-4B74-972D-27EB15DA30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271754"/>
              </p:ext>
            </p:extLst>
          </p:nvPr>
        </p:nvGraphicFramePr>
        <p:xfrm>
          <a:off x="326026" y="4178629"/>
          <a:ext cx="8436973" cy="709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6" name="Equation" r:id="rId6" imgW="8214635" imgH="690388" progId="Equation.DSMT4">
                  <p:embed/>
                </p:oleObj>
              </mc:Choice>
              <mc:Fallback>
                <p:oleObj name="Equation" r:id="rId6" imgW="8214635" imgH="69038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6026" y="4178629"/>
                        <a:ext cx="8436973" cy="709196"/>
                      </a:xfrm>
                      <a:prstGeom prst="rect">
                        <a:avLst/>
                      </a:prstGeom>
                      <a:solidFill>
                        <a:srgbClr val="BFD4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Content Placeholder 2" descr="A formula reads, times interest earned = net income + interest expense + income tax expense over interest expense. For Chicago Cereal, $1,103+ $321 + $444 over $321 = 5.8 in 2020; and 6.0 in 2019. The industry average is 5.5. Giant Mills in 2020, 9.9.&#10;">
            <a:extLst>
              <a:ext uri="{FF2B5EF4-FFF2-40B4-BE49-F238E27FC236}">
                <a16:creationId xmlns:a16="http://schemas.microsoft.com/office/drawing/2014/main" id="{75F7C094-40E1-4B40-8590-57097C40EE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11622"/>
            <a:ext cx="4114800" cy="14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680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1035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Solvency Ratios</a:t>
            </a:r>
          </a:p>
        </p:txBody>
      </p:sp>
      <p:sp>
        <p:nvSpPr>
          <p:cNvPr id="20485" name="Line 103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43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1DD377-BB9E-469B-94F2-AA5E3AD08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143000"/>
            <a:ext cx="5104929" cy="5118461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9F864CD-DE49-4712-ADC8-C120AB64FB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691552"/>
              </p:ext>
            </p:extLst>
          </p:nvPr>
        </p:nvGraphicFramePr>
        <p:xfrm>
          <a:off x="4495800" y="1143000"/>
          <a:ext cx="4419600" cy="93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4" name="Equation" r:id="rId5" imgW="6830716" imgH="1446391" progId="Equation.DSMT4">
                  <p:embed/>
                </p:oleObj>
              </mc:Choice>
              <mc:Fallback>
                <p:oleObj name="Equation" r:id="rId5" imgW="6830716" imgH="14463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5800" y="1143000"/>
                        <a:ext cx="4419600" cy="935686"/>
                      </a:xfrm>
                      <a:prstGeom prst="rect">
                        <a:avLst/>
                      </a:prstGeom>
                      <a:solidFill>
                        <a:srgbClr val="BFD4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Content Placeholder 21" descr="A formula reads, Free cash flow = net cash provided by operating activities minus capital expenditure minus cash dividends. For Chicago Cereal, $1,503 minus $472 minus $475 = $556 in 2020; and $507 in 2019. The industry average is not available. Giant Mills in 2020, $895 million.&#10;">
            <a:extLst>
              <a:ext uri="{FF2B5EF4-FFF2-40B4-BE49-F238E27FC236}">
                <a16:creationId xmlns:a16="http://schemas.microsoft.com/office/drawing/2014/main" id="{ED5FD9C8-CD9B-4923-8400-C21BD628C6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234587"/>
            <a:ext cx="3563534" cy="162812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B5BB588-9FB6-4AE1-92B9-3C09057378F3}"/>
              </a:ext>
            </a:extLst>
          </p:cNvPr>
          <p:cNvSpPr txBox="1">
            <a:spLocks/>
          </p:cNvSpPr>
          <p:nvPr/>
        </p:nvSpPr>
        <p:spPr>
          <a:xfrm>
            <a:off x="5354043" y="4114800"/>
            <a:ext cx="3789957" cy="1066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000" b="0" i="0" kern="12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</a:rPr>
              <a:t>One indication of solvency is the amount of excess cash generated after investing in capital expenditures and paying dividends.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46020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Summary of Solvency Ratios</a:t>
            </a:r>
          </a:p>
        </p:txBody>
      </p:sp>
      <p:sp>
        <p:nvSpPr>
          <p:cNvPr id="56324" name="Line 4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628650" y="2057400"/>
            <a:ext cx="28575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90488" tIns="44450" rIns="90488" bIns="44450" rtlCol="0" anchor="ctr">
            <a:spAutoFit/>
          </a:bodyPr>
          <a:lstStyle/>
          <a:p>
            <a:pPr algn="ctr"/>
            <a:endParaRPr lang="en-US" sz="1400" b="1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8C7CE-4E18-4FD1-B03A-F8FA698F8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371600"/>
            <a:ext cx="8458199" cy="23969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19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Ratio Analysis</a:t>
            </a:r>
          </a:p>
        </p:txBody>
      </p:sp>
      <p:sp>
        <p:nvSpPr>
          <p:cNvPr id="18437" name="Line 20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3400" y="1447800"/>
            <a:ext cx="7924800" cy="957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5000"/>
              </a:lnSpc>
              <a:spcBef>
                <a:spcPct val="70000"/>
              </a:spcBef>
              <a:defRPr/>
            </a:pPr>
            <a:r>
              <a:rPr lang="en-US" sz="23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Ratio analysis </a:t>
            </a:r>
            <a:r>
              <a:rPr lang="en-US" sz="2200" dirty="0">
                <a:solidFill>
                  <a:srgbClr val="000000"/>
                </a:solidFill>
                <a:latin typeface="Liberation Sans" panose="020B0604020202020204" pitchFamily="34" charset="0"/>
              </a:rPr>
              <a:t>expresses the relationship among selected items of financial statement data.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62000" y="3150017"/>
            <a:ext cx="2362200" cy="762000"/>
          </a:xfrm>
          <a:prstGeom prst="bevel">
            <a:avLst>
              <a:gd name="adj" fmla="val 12500"/>
            </a:avLst>
          </a:prstGeom>
          <a:solidFill>
            <a:srgbClr val="0099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iberation Sans" panose="020B0604020202020204" pitchFamily="34" charset="0"/>
              </a:rPr>
              <a:t>Liquidity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487886" y="3139990"/>
            <a:ext cx="2362200" cy="762000"/>
          </a:xfrm>
          <a:prstGeom prst="bevel">
            <a:avLst>
              <a:gd name="adj" fmla="val 12500"/>
            </a:avLst>
          </a:prstGeom>
          <a:solidFill>
            <a:srgbClr val="7B00E4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iberation Sans" panose="020B0604020202020204" pitchFamily="34" charset="0"/>
              </a:rPr>
              <a:t>Profitability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657600" y="3150017"/>
            <a:ext cx="2362200" cy="762000"/>
          </a:xfrm>
          <a:prstGeom prst="bevel">
            <a:avLst>
              <a:gd name="adj" fmla="val 12500"/>
            </a:avLst>
          </a:prstGeom>
          <a:solidFill>
            <a:srgbClr val="CF0E3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iberation Sans" panose="020B0604020202020204" pitchFamily="34" charset="0"/>
              </a:rPr>
              <a:t>Solvency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93760" y="4048542"/>
            <a:ext cx="25146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5720" r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en-US" sz="2000" dirty="0">
                <a:latin typeface="Liberation Sans" panose="020B0604020202020204" pitchFamily="34" charset="0"/>
              </a:rPr>
              <a:t>Measures short-term ability of the company to pay its maturing obligations and to meet unexpected needs for cash.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279650" y="2498811"/>
            <a:ext cx="4584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b="1" dirty="0">
                <a:latin typeface="Liberation Sans" panose="020B0604020202020204" pitchFamily="34" charset="0"/>
              </a:rPr>
              <a:t>Financial Ratio Classifications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6487886" y="4054390"/>
            <a:ext cx="2362200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en-US" sz="2000" dirty="0">
                <a:latin typeface="Liberation Sans" panose="020B0604020202020204" pitchFamily="34" charset="0"/>
              </a:rPr>
              <a:t>Measures the income or operating success of a company for a given period of time.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3657600" y="4064417"/>
            <a:ext cx="236220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en-US" sz="2000" dirty="0">
                <a:latin typeface="Liberation Sans" panose="020B0604020202020204" pitchFamily="34" charset="0"/>
              </a:rPr>
              <a:t>Measures the ability of the company to survive over a long period of time.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6259286" y="2971800"/>
            <a:ext cx="2819400" cy="321618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lIns="90488" tIns="44450" rIns="90488" bIns="44450" rtlCol="0" anchor="ctr">
            <a:spAutoFit/>
          </a:bodyPr>
          <a:lstStyle/>
          <a:p>
            <a:pPr algn="ctr"/>
            <a:endParaRPr lang="en-US" sz="1400" b="1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0721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5"/>
          <p:cNvSpPr>
            <a:spLocks noChangeArrowheads="1"/>
          </p:cNvSpPr>
          <p:nvPr/>
        </p:nvSpPr>
        <p:spPr bwMode="auto">
          <a:xfrm>
            <a:off x="533400" y="1148670"/>
            <a:ext cx="7924800" cy="4034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9215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25000"/>
              </a:lnSpc>
              <a:spcBef>
                <a:spcPts val="1200"/>
              </a:spcBef>
            </a:pPr>
            <a:r>
              <a:rPr lang="en-US" altLang="en-US" sz="2200" dirty="0">
                <a:latin typeface="Liberation Sans" panose="020B0604020202020204" pitchFamily="34" charset="0"/>
              </a:rPr>
              <a:t>Measure the income or operating success of a company for a given period of time. </a:t>
            </a:r>
          </a:p>
          <a:p>
            <a:pPr lvl="1" algn="l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dirty="0">
                <a:latin typeface="Liberation Sans" panose="020B0604020202020204" pitchFamily="34" charset="0"/>
              </a:rPr>
              <a:t>Income affects the company’s ability to obtain debt and equity financing, their liquidity position, and their ability to grow.</a:t>
            </a:r>
          </a:p>
          <a:p>
            <a:pPr lvl="1" algn="l">
              <a:lnSpc>
                <a:spcPct val="125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Char char="u"/>
            </a:pPr>
            <a:r>
              <a:rPr lang="en-US" altLang="en-US" sz="2100" dirty="0">
                <a:latin typeface="Liberation Sans" panose="020B0604020202020204" pitchFamily="34" charset="0"/>
              </a:rPr>
              <a:t>Ratios include the </a:t>
            </a:r>
            <a:r>
              <a:rPr lang="en-US" altLang="en-US" sz="21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earnings per share, price-earnings ratio, gross profit rate, profit margin, return on assets, asset turnover, payout ratio, </a:t>
            </a:r>
            <a:r>
              <a:rPr lang="en-US" altLang="en-US" sz="2100" dirty="0">
                <a:latin typeface="Liberation Sans" panose="020B0604020202020204" pitchFamily="34" charset="0"/>
              </a:rPr>
              <a:t>and</a:t>
            </a:r>
            <a:r>
              <a:rPr lang="en-US" altLang="en-US" sz="21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 return on common stockholders’ equity.</a:t>
            </a:r>
            <a:endParaRPr lang="en-US" altLang="en-US" sz="2100" dirty="0">
              <a:latin typeface="Liberation Sans" panose="020B0604020202020204" pitchFamily="34" charset="0"/>
            </a:endParaRPr>
          </a:p>
        </p:txBody>
      </p:sp>
      <p:sp>
        <p:nvSpPr>
          <p:cNvPr id="33796" name="Rectangle 7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Profitability Ratios</a:t>
            </a:r>
          </a:p>
        </p:txBody>
      </p:sp>
      <p:sp>
        <p:nvSpPr>
          <p:cNvPr id="33797" name="Line 8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67022"/>
      </p:ext>
    </p:extLst>
  </p:cSld>
  <p:clrMapOvr>
    <a:masterClrMapping/>
  </p:clrMapOvr>
  <p:transition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1035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Profitability Ratios</a:t>
            </a:r>
          </a:p>
        </p:txBody>
      </p:sp>
      <p:sp>
        <p:nvSpPr>
          <p:cNvPr id="20485" name="Line 103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47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79BB5-E46A-4ECE-B5AE-916FB5CC5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1066800"/>
            <a:ext cx="4377272" cy="3809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27528B-BE72-4E52-99BB-BD09DC541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066800"/>
            <a:ext cx="3790950" cy="3002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226157-58A9-4627-B221-073A4D819684}"/>
              </a:ext>
            </a:extLst>
          </p:cNvPr>
          <p:cNvSpPr txBox="1">
            <a:spLocks/>
          </p:cNvSpPr>
          <p:nvPr/>
        </p:nvSpPr>
        <p:spPr>
          <a:xfrm>
            <a:off x="354330" y="6326414"/>
            <a:ext cx="7677150" cy="5315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cs typeface="Times New Roman" panose="02020603050405020304" pitchFamily="18" charset="0"/>
              </a:rPr>
              <a:t>Indicates a company’s ability to maintain an adequate selling price above its cost of goods sold.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2218260-5C5E-44B1-BF67-519047B6F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6865070"/>
              </p:ext>
            </p:extLst>
          </p:nvPr>
        </p:nvGraphicFramePr>
        <p:xfrm>
          <a:off x="5029200" y="4191423"/>
          <a:ext cx="3581400" cy="689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6" name="Equation" r:id="rId6" imgW="3939815" imgH="759247" progId="Equation.DSMT4">
                  <p:embed/>
                </p:oleObj>
              </mc:Choice>
              <mc:Fallback>
                <p:oleObj name="Equation" r:id="rId6" imgW="3939815" imgH="75924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29200" y="4191423"/>
                        <a:ext cx="3581400" cy="689730"/>
                      </a:xfrm>
                      <a:prstGeom prst="rect">
                        <a:avLst/>
                      </a:prstGeom>
                      <a:solidFill>
                        <a:srgbClr val="BFD4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Content Placeholder 2" descr="A formula reads, gross profit rate = gross profit over net sales. For Chicago Cereal, $5,179 over $11,776 = 44% in 2020; and 44% in 2019. The industry average is 30%. Giant Mills in 2020, 34%.&#10;">
            <a:extLst>
              <a:ext uri="{FF2B5EF4-FFF2-40B4-BE49-F238E27FC236}">
                <a16:creationId xmlns:a16="http://schemas.microsoft.com/office/drawing/2014/main" id="{00804BC7-B8DD-4E07-8138-230FD4888F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72" y="4906735"/>
            <a:ext cx="4152900" cy="144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066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1035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Profitability Ratios</a:t>
            </a:r>
          </a:p>
        </p:txBody>
      </p:sp>
      <p:sp>
        <p:nvSpPr>
          <p:cNvPr id="20485" name="Line 103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48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79BB5-E46A-4ECE-B5AE-916FB5CC5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1066800"/>
            <a:ext cx="4377272" cy="3809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27528B-BE72-4E52-99BB-BD09DC541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066800"/>
            <a:ext cx="3790950" cy="3002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226157-58A9-4627-B221-073A4D819684}"/>
              </a:ext>
            </a:extLst>
          </p:cNvPr>
          <p:cNvSpPr txBox="1">
            <a:spLocks/>
          </p:cNvSpPr>
          <p:nvPr/>
        </p:nvSpPr>
        <p:spPr>
          <a:xfrm>
            <a:off x="323850" y="6418489"/>
            <a:ext cx="7677150" cy="3029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cs typeface="Times New Roman" panose="02020603050405020304" pitchFamily="18" charset="0"/>
              </a:rPr>
              <a:t>Measures of the percentage of each dollar of sales that results in net income.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7641EED-83B0-403F-85F7-DF9202713E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743144"/>
              </p:ext>
            </p:extLst>
          </p:nvPr>
        </p:nvGraphicFramePr>
        <p:xfrm>
          <a:off x="5024846" y="4159610"/>
          <a:ext cx="3145971" cy="715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90" name="Equation" r:id="rId6" imgW="3616685" imgH="823058" progId="Equation.DSMT4">
                  <p:embed/>
                </p:oleObj>
              </mc:Choice>
              <mc:Fallback>
                <p:oleObj name="Equation" r:id="rId6" imgW="3616685" imgH="82305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24846" y="4159610"/>
                        <a:ext cx="3145971" cy="715370"/>
                      </a:xfrm>
                      <a:prstGeom prst="rect">
                        <a:avLst/>
                      </a:prstGeom>
                      <a:solidFill>
                        <a:srgbClr val="BFD4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Content Placeholder 3" descr="A formula reads, profit margin = net income over net sales. For Chicago Cereal, $1,103 over $11,776 = 9.4% in 2020; and 9.2% in 2019. The industry average is 6.1%. Giant Mills in 2020, 8.2%.&#10;">
            <a:extLst>
              <a:ext uri="{FF2B5EF4-FFF2-40B4-BE49-F238E27FC236}">
                <a16:creationId xmlns:a16="http://schemas.microsoft.com/office/drawing/2014/main" id="{D74022AB-689A-4A77-99E5-B639031FA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4922105"/>
            <a:ext cx="4114800" cy="143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0917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1035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Profitability Ratios</a:t>
            </a:r>
          </a:p>
        </p:txBody>
      </p:sp>
      <p:sp>
        <p:nvSpPr>
          <p:cNvPr id="20485" name="Line 103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49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79BB5-E46A-4ECE-B5AE-916FB5CC5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1066800"/>
            <a:ext cx="4377272" cy="3809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27528B-BE72-4E52-99BB-BD09DC541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066800"/>
            <a:ext cx="3790950" cy="3002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226157-58A9-4627-B221-073A4D819684}"/>
              </a:ext>
            </a:extLst>
          </p:cNvPr>
          <p:cNvSpPr txBox="1">
            <a:spLocks/>
          </p:cNvSpPr>
          <p:nvPr/>
        </p:nvSpPr>
        <p:spPr>
          <a:xfrm>
            <a:off x="323850" y="6418489"/>
            <a:ext cx="7677150" cy="3029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cs typeface="Times New Roman" panose="02020603050405020304" pitchFamily="18" charset="0"/>
              </a:rPr>
              <a:t>Measures how efficiently a company uses its assets to generate sales.</a:t>
            </a:r>
          </a:p>
        </p:txBody>
      </p:sp>
      <p:graphicFrame>
        <p:nvGraphicFramePr>
          <p:cNvPr id="10" name="Content Placeholder 20" descr="Asset Turnover = Net sales divided by Average total assets">
            <a:extLst>
              <a:ext uri="{FF2B5EF4-FFF2-40B4-BE49-F238E27FC236}">
                <a16:creationId xmlns:a16="http://schemas.microsoft.com/office/drawing/2014/main" id="{A9B9D559-2B8E-4E77-BB09-C439D2A59E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456657"/>
              </p:ext>
            </p:extLst>
          </p:nvPr>
        </p:nvGraphicFramePr>
        <p:xfrm>
          <a:off x="4993821" y="4212472"/>
          <a:ext cx="3790950" cy="658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14" name="Equation" r:id="rId6" imgW="2412720" imgH="419040" progId="Equation.DSMT4">
                  <p:embed/>
                </p:oleObj>
              </mc:Choice>
              <mc:Fallback>
                <p:oleObj name="Equation" r:id="rId6" imgW="2412720" imgH="419040" progId="Equation.DSMT4">
                  <p:embed/>
                  <p:pic>
                    <p:nvPicPr>
                      <p:cNvPr id="21" name="Content Placeholder 20" descr="Asset Turnover = Net sales divided by Average total assets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93821" y="4212472"/>
                        <a:ext cx="3790950" cy="658115"/>
                      </a:xfrm>
                      <a:prstGeom prst="rect">
                        <a:avLst/>
                      </a:prstGeom>
                      <a:solidFill>
                        <a:srgbClr val="BFD4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Content Placeholder 22" descr="A formula reads, asset turnover = net sales over average total assets. For Chicago Cereal, $11,776 over $11397 + $10,714 divided by 2 = 1.07 in 2020; and 1.02 in 2019. The industry average is .87. Giant Mills in 2020, .76.&#10;">
            <a:extLst>
              <a:ext uri="{FF2B5EF4-FFF2-40B4-BE49-F238E27FC236}">
                <a16:creationId xmlns:a16="http://schemas.microsoft.com/office/drawing/2014/main" id="{168D8CE1-E916-4B9C-A797-A7CC3216DF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158" y="4903024"/>
            <a:ext cx="3746084" cy="148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1485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533400" y="1295400"/>
            <a:ext cx="8077200" cy="2722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803275" indent="-56832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482725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 algn="l">
              <a:lnSpc>
                <a:spcPct val="12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en-US" sz="2300" dirty="0">
                <a:latin typeface="Liberation Sans" panose="020B0604020202020204" pitchFamily="34" charset="0"/>
              </a:rPr>
              <a:t>Disposal of a </a:t>
            </a:r>
            <a:r>
              <a:rPr lang="en-US" altLang="en-US" sz="2300" b="1" dirty="0">
                <a:latin typeface="Liberation Sans" panose="020B0604020202020204" pitchFamily="34" charset="0"/>
              </a:rPr>
              <a:t>significant component </a:t>
            </a:r>
            <a:r>
              <a:rPr lang="en-US" altLang="en-US" sz="2300" dirty="0">
                <a:latin typeface="Liberation Sans" panose="020B0604020202020204" pitchFamily="34" charset="0"/>
              </a:rPr>
              <a:t>of a business.</a:t>
            </a:r>
          </a:p>
          <a:p>
            <a:pPr lvl="1" algn="l">
              <a:lnSpc>
                <a:spcPct val="125000"/>
              </a:lnSpc>
              <a:spcBef>
                <a:spcPts val="1200"/>
              </a:spcBef>
              <a:buFontTx/>
              <a:buAutoNum type="arabicPeriod"/>
            </a:pPr>
            <a:r>
              <a:rPr lang="en-US" altLang="en-US" sz="2300" dirty="0">
                <a:latin typeface="Liberation Sans" panose="020B0604020202020204" pitchFamily="34" charset="0"/>
              </a:rPr>
              <a:t>Report the income (loss) from discontinued operations in two parts: </a:t>
            </a:r>
          </a:p>
          <a:p>
            <a:pPr lvl="2" algn="l">
              <a:lnSpc>
                <a:spcPct val="125000"/>
              </a:lnSpc>
              <a:spcBef>
                <a:spcPts val="1200"/>
              </a:spcBef>
              <a:buFontTx/>
              <a:buAutoNum type="arabicPeriod"/>
            </a:pPr>
            <a:r>
              <a:rPr lang="en-US" altLang="en-US" sz="2200" dirty="0">
                <a:latin typeface="Liberation Sans" panose="020B0604020202020204" pitchFamily="34" charset="0"/>
              </a:rPr>
              <a:t>Income (loss) from operations (net of tax) </a:t>
            </a:r>
          </a:p>
          <a:p>
            <a:pPr lvl="2" algn="l">
              <a:lnSpc>
                <a:spcPct val="125000"/>
              </a:lnSpc>
              <a:spcBef>
                <a:spcPts val="1200"/>
              </a:spcBef>
              <a:buFontTx/>
              <a:buAutoNum type="arabicPeriod"/>
            </a:pPr>
            <a:r>
              <a:rPr lang="en-US" altLang="en-US" sz="2200" dirty="0">
                <a:latin typeface="Liberation Sans" panose="020B0604020202020204" pitchFamily="34" charset="0"/>
              </a:rPr>
              <a:t>Gain (loss) on disposal (net of tax).</a:t>
            </a:r>
          </a:p>
        </p:txBody>
      </p:sp>
      <p:sp>
        <p:nvSpPr>
          <p:cNvPr id="59395" name="Rectangle 8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Discontinued Operations</a:t>
            </a:r>
          </a:p>
        </p:txBody>
      </p:sp>
      <p:sp>
        <p:nvSpPr>
          <p:cNvPr id="59396" name="Line 9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13565"/>
      </p:ext>
    </p:extLst>
  </p:cSld>
  <p:clrMapOvr>
    <a:masterClrMapping/>
  </p:clrMapOvr>
  <p:transition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1035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Profitability Ratios</a:t>
            </a:r>
          </a:p>
        </p:txBody>
      </p:sp>
      <p:sp>
        <p:nvSpPr>
          <p:cNvPr id="20485" name="Line 103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50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79BB5-E46A-4ECE-B5AE-916FB5CC5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1066800"/>
            <a:ext cx="4377272" cy="3809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27528B-BE72-4E52-99BB-BD09DC541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066800"/>
            <a:ext cx="3790950" cy="3002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226157-58A9-4627-B221-073A4D819684}"/>
              </a:ext>
            </a:extLst>
          </p:cNvPr>
          <p:cNvSpPr txBox="1">
            <a:spLocks/>
          </p:cNvSpPr>
          <p:nvPr/>
        </p:nvSpPr>
        <p:spPr>
          <a:xfrm>
            <a:off x="354330" y="6326414"/>
            <a:ext cx="7677150" cy="5315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cs typeface="Times New Roman" panose="02020603050405020304" pitchFamily="18" charset="0"/>
              </a:rPr>
              <a:t>Measures the overall profitability of assets in terms of the income earned on each dollar invested in assets.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32BD5C1-57F3-4DAF-88AC-0E4AE1A817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456482"/>
              </p:ext>
            </p:extLst>
          </p:nvPr>
        </p:nvGraphicFramePr>
        <p:xfrm>
          <a:off x="5011783" y="4236824"/>
          <a:ext cx="3838575" cy="63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8" name="Equation" r:id="rId6" imgW="4780746" imgH="797101" progId="Equation.DSMT4">
                  <p:embed/>
                </p:oleObj>
              </mc:Choice>
              <mc:Fallback>
                <p:oleObj name="Equation" r:id="rId6" imgW="4780746" imgH="79710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11783" y="4236824"/>
                        <a:ext cx="3838575" cy="639975"/>
                      </a:xfrm>
                      <a:prstGeom prst="rect">
                        <a:avLst/>
                      </a:prstGeom>
                      <a:solidFill>
                        <a:srgbClr val="BFD4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Content Placeholder 2" descr="A formula reads, return on assets = net income over average total assets. For Chicago Cereal, $1,103 over $11,397 + $10,714 divided by 2 = 10% in 2020; and 9.4% in 2019. The industry average is 5.3%. Giant Mills in 2020, 6.2%.&#10;">
            <a:extLst>
              <a:ext uri="{FF2B5EF4-FFF2-40B4-BE49-F238E27FC236}">
                <a16:creationId xmlns:a16="http://schemas.microsoft.com/office/drawing/2014/main" id="{12228617-7C88-40DE-9C33-EAFE1F2A4C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772" y="4968131"/>
            <a:ext cx="4076700" cy="142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0393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1035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Profitability Ratios</a:t>
            </a:r>
          </a:p>
        </p:txBody>
      </p:sp>
      <p:sp>
        <p:nvSpPr>
          <p:cNvPr id="20485" name="Line 103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AC641-660A-4327-A6DB-59AD981DB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76400"/>
            <a:ext cx="8553973" cy="3601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D826C5-BA5A-45E7-BF3F-9D5733001C77}"/>
              </a:ext>
            </a:extLst>
          </p:cNvPr>
          <p:cNvSpPr txBox="1"/>
          <p:nvPr/>
        </p:nvSpPr>
        <p:spPr>
          <a:xfrm>
            <a:off x="304800" y="1142685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Composition of Return on Assets</a:t>
            </a:r>
          </a:p>
        </p:txBody>
      </p:sp>
    </p:spTree>
    <p:extLst>
      <p:ext uri="{BB962C8B-B14F-4D97-AF65-F5344CB8AC3E}">
        <p14:creationId xmlns:p14="http://schemas.microsoft.com/office/powerpoint/2010/main" val="2445496701"/>
      </p:ext>
    </p:extLst>
  </p:cSld>
  <p:clrMapOvr>
    <a:masterClrMapping/>
  </p:clrMapOvr>
  <p:transition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1035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Profitability Ratios</a:t>
            </a:r>
          </a:p>
        </p:txBody>
      </p:sp>
      <p:sp>
        <p:nvSpPr>
          <p:cNvPr id="20485" name="Line 103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52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79BB5-E46A-4ECE-B5AE-916FB5CC5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1066800"/>
            <a:ext cx="4377272" cy="3809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27528B-BE72-4E52-99BB-BD09DC541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066800"/>
            <a:ext cx="3790950" cy="3002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226157-58A9-4627-B221-073A4D819684}"/>
              </a:ext>
            </a:extLst>
          </p:cNvPr>
          <p:cNvSpPr txBox="1">
            <a:spLocks/>
          </p:cNvSpPr>
          <p:nvPr/>
        </p:nvSpPr>
        <p:spPr>
          <a:xfrm>
            <a:off x="354330" y="6326414"/>
            <a:ext cx="7677150" cy="5315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cs typeface="Times New Roman" panose="02020603050405020304" pitchFamily="18" charset="0"/>
              </a:rPr>
              <a:t>Shows how many dollars of net income the company earned for each dollar invested by the owners.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0AF291D-BC55-495F-8E46-283EF8ACA6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197766"/>
              </p:ext>
            </p:extLst>
          </p:nvPr>
        </p:nvGraphicFramePr>
        <p:xfrm>
          <a:off x="609600" y="2971799"/>
          <a:ext cx="80470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40" name="Equation" r:id="rId6" imgW="8046953" imgH="647847" progId="Equation.DSMT4">
                  <p:embed/>
                </p:oleObj>
              </mc:Choice>
              <mc:Fallback>
                <p:oleObj name="Equation" r:id="rId6" imgW="8046953" imgH="64784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600" y="2971799"/>
                        <a:ext cx="8047038" cy="647700"/>
                      </a:xfrm>
                      <a:prstGeom prst="rect">
                        <a:avLst/>
                      </a:prstGeom>
                      <a:solidFill>
                        <a:srgbClr val="BFD4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Content Placeholder 23" descr="A formula reads, return on common stockholders' equity = net income minus preferred dividends over average common stockholders' equity. For Chicago Cereal, $1,103 minus $0 over $2,526 + $2,069 divided by 2 = 48% in 2020; and 46% in 2019. The industry average is 19%. Giant Mills in 2020, 25%.&#10;">
            <a:extLst>
              <a:ext uri="{FF2B5EF4-FFF2-40B4-BE49-F238E27FC236}">
                <a16:creationId xmlns:a16="http://schemas.microsoft.com/office/drawing/2014/main" id="{9B4C87FB-A9CD-440D-AF18-16B2649917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1" y="4952998"/>
            <a:ext cx="3581400" cy="143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1424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1035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Profitability Ratios</a:t>
            </a:r>
          </a:p>
        </p:txBody>
      </p:sp>
      <p:sp>
        <p:nvSpPr>
          <p:cNvPr id="20485" name="Line 103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53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27528B-BE72-4E52-99BB-BD09DC541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850" y="1034643"/>
            <a:ext cx="3790950" cy="3002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226157-58A9-4627-B221-073A4D819684}"/>
              </a:ext>
            </a:extLst>
          </p:cNvPr>
          <p:cNvSpPr txBox="1">
            <a:spLocks/>
          </p:cNvSpPr>
          <p:nvPr/>
        </p:nvSpPr>
        <p:spPr>
          <a:xfrm>
            <a:off x="274320" y="6447629"/>
            <a:ext cx="7677150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800" dirty="0">
                <a:cs typeface="Times New Roman" panose="02020603050405020304" pitchFamily="18" charset="0"/>
              </a:rPr>
              <a:t>Measures the percentage of earnings distributed in the form of cash dividends.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37D83C-74AA-481C-BC9B-BC126E7A6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" y="1034643"/>
            <a:ext cx="4515985" cy="4527956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B02D6BE-2F9D-4F33-93EE-03AF180D33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523616"/>
              </p:ext>
            </p:extLst>
          </p:nvPr>
        </p:nvGraphicFramePr>
        <p:xfrm>
          <a:off x="685800" y="5658232"/>
          <a:ext cx="669607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3" name="Equation" r:id="rId6" imgW="6696498" imgH="716346" progId="Equation.DSMT4">
                  <p:embed/>
                </p:oleObj>
              </mc:Choice>
              <mc:Fallback>
                <p:oleObj name="Equation" r:id="rId6" imgW="6696498" imgH="71634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5800" y="5658232"/>
                        <a:ext cx="6696075" cy="715963"/>
                      </a:xfrm>
                      <a:prstGeom prst="rect">
                        <a:avLst/>
                      </a:prstGeom>
                      <a:solidFill>
                        <a:srgbClr val="BFD4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Content Placeholder 2" descr="A formula reads, payout ratio = cash dividends declared on common stock over net income. For Chicago Cereal, $475 over $1,103 = 43% in 2020; and 45% in 2019. The industry average is 37%. Giant Mills in 2020, 54%.&#10;">
            <a:extLst>
              <a:ext uri="{FF2B5EF4-FFF2-40B4-BE49-F238E27FC236}">
                <a16:creationId xmlns:a16="http://schemas.microsoft.com/office/drawing/2014/main" id="{2F1B1380-7EED-41A7-AAA1-6B4F614DFE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350" y="4207891"/>
            <a:ext cx="3995330" cy="13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0497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1035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Profitability Ratios</a:t>
            </a:r>
          </a:p>
        </p:txBody>
      </p:sp>
      <p:sp>
        <p:nvSpPr>
          <p:cNvPr id="20485" name="Line 103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54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27528B-BE72-4E52-99BB-BD09DC541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81" y="1121514"/>
            <a:ext cx="3790950" cy="3002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226157-58A9-4627-B221-073A4D819684}"/>
              </a:ext>
            </a:extLst>
          </p:cNvPr>
          <p:cNvSpPr txBox="1">
            <a:spLocks/>
          </p:cNvSpPr>
          <p:nvPr/>
        </p:nvSpPr>
        <p:spPr>
          <a:xfrm>
            <a:off x="330381" y="6492875"/>
            <a:ext cx="7677150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800" dirty="0">
                <a:cs typeface="Times New Roman" panose="02020603050405020304" pitchFamily="18" charset="0"/>
              </a:rPr>
              <a:t>A measure of the net income earned on each share of common stock.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B0ACBAF-516F-42D1-BD64-04ADE0AB65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1700" y="4140744"/>
          <a:ext cx="734060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5" name="Equation" r:id="rId5" imgW="7341320" imgH="701204" progId="Equation.DSMT4">
                  <p:embed/>
                </p:oleObj>
              </mc:Choice>
              <mc:Fallback>
                <p:oleObj name="Equation" r:id="rId5" imgW="7341320" imgH="701204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B0ACBAF-516F-42D1-BD64-04ADE0AB65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1700" y="4140744"/>
                        <a:ext cx="7340600" cy="701675"/>
                      </a:xfrm>
                      <a:prstGeom prst="rect">
                        <a:avLst/>
                      </a:prstGeom>
                      <a:solidFill>
                        <a:srgbClr val="BFD4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Content Placeholder 2" descr="A formula reads, earnings per share = net income minus preferred dividends over weighted average common shares outstanding. For Chicago Cereal, $1.103 minus 0 over 418.7 = $2.63 in 2020; and $2.40 in 2019. The industry average is not available. Giant Mills in 2020, $2.90.&#10;">
            <a:extLst>
              <a:ext uri="{FF2B5EF4-FFF2-40B4-BE49-F238E27FC236}">
                <a16:creationId xmlns:a16="http://schemas.microsoft.com/office/drawing/2014/main" id="{7CB382EC-6077-459D-91D0-FDFF61DF6E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56" y="4872355"/>
            <a:ext cx="4360981" cy="1530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D324C1-A11D-4BBB-8D5F-0DBBA1073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7680" y="1990655"/>
            <a:ext cx="4511040" cy="8370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0548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1035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Profitability Ratios</a:t>
            </a:r>
          </a:p>
        </p:txBody>
      </p:sp>
      <p:sp>
        <p:nvSpPr>
          <p:cNvPr id="20485" name="Line 103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55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27528B-BE72-4E52-99BB-BD09DC541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81" y="1121514"/>
            <a:ext cx="3790950" cy="3002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226157-58A9-4627-B221-073A4D819684}"/>
              </a:ext>
            </a:extLst>
          </p:cNvPr>
          <p:cNvSpPr txBox="1">
            <a:spLocks/>
          </p:cNvSpPr>
          <p:nvPr/>
        </p:nvSpPr>
        <p:spPr>
          <a:xfrm>
            <a:off x="330381" y="6492875"/>
            <a:ext cx="7677150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800" dirty="0">
                <a:cs typeface="Times New Roman" panose="02020603050405020304" pitchFamily="18" charset="0"/>
              </a:rPr>
              <a:t>Reflects investors’ assessments of a company’s future earnings.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324C1-A11D-4BBB-8D5F-0DBBA1073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680" y="1990655"/>
            <a:ext cx="4511040" cy="83706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F702B59-868E-4E2C-AEF4-F8ACD22C1B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4820043"/>
              </p:ext>
            </p:extLst>
          </p:nvPr>
        </p:nvGraphicFramePr>
        <p:xfrm>
          <a:off x="2506662" y="4174762"/>
          <a:ext cx="41306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7" name="Equation" r:id="rId6" imgW="4130167" imgH="593049" progId="Equation.DSMT4">
                  <p:embed/>
                </p:oleObj>
              </mc:Choice>
              <mc:Fallback>
                <p:oleObj name="Equation" r:id="rId6" imgW="4130167" imgH="59304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6662" y="4174762"/>
                        <a:ext cx="4130675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Content Placeholder 2" descr="A formula reads, price earnings ratio = market price per share over earnings per share. For Chicago Cereal, $52.92 over $2.63 = 20.1 in 2020; and 20.9 in 2019. The industry average is 35.8. Giant Mills in 2020, 24.3.&#10;">
            <a:extLst>
              <a:ext uri="{FF2B5EF4-FFF2-40B4-BE49-F238E27FC236}">
                <a16:creationId xmlns:a16="http://schemas.microsoft.com/office/drawing/2014/main" id="{FF544365-054D-44D0-87A5-E74A6AC2DE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80" y="4795086"/>
            <a:ext cx="4402901" cy="153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2271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4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l"/>
            <a:r>
              <a:rPr lang="en-US" altLang="en-US" sz="3200" b="1" dirty="0">
                <a:solidFill>
                  <a:srgbClr val="0000FF">
                    <a:lumMod val="75000"/>
                  </a:srgbClr>
                </a:solidFill>
                <a:latin typeface="Liberation Sans" panose="020B0604020202020204" pitchFamily="34" charset="0"/>
              </a:rPr>
              <a:t>Summary of Profitability Ratios</a:t>
            </a:r>
          </a:p>
        </p:txBody>
      </p:sp>
      <p:sp>
        <p:nvSpPr>
          <p:cNvPr id="55300" name="Line 5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solidFill>
                <a:srgbClr val="000000"/>
              </a:solidFill>
              <a:latin typeface="Liberation Sans" panose="020B0604020202020204" pitchFamily="34" charset="0"/>
            </a:endParaRPr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64957"/>
            <a:ext cx="304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66FEE-1A8E-4018-BBAD-BF0294A9F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268991"/>
            <a:ext cx="8001000" cy="49752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2602346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533400" y="1308100"/>
            <a:ext cx="8153400" cy="2746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AF2B6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25000"/>
              </a:lnSpc>
            </a:pPr>
            <a:r>
              <a:rPr lang="en-US" altLang="en-US" sz="2300" b="1" dirty="0">
                <a:latin typeface="Liberation Sans" panose="020B0604020202020204" pitchFamily="34" charset="0"/>
              </a:rPr>
              <a:t>Illustration:  </a:t>
            </a:r>
            <a:r>
              <a:rPr lang="en-US" altLang="en-US" sz="2300" dirty="0">
                <a:latin typeface="Liberation Sans" panose="020B0604020202020204" pitchFamily="34" charset="0"/>
              </a:rPr>
              <a:t>During 2017 AE Inc. has income before income taxes of $80,000,000. During 2017, AE Inc. discontinued and sold its unprofitable chemical division. The loss in 2017 from chemical operations (net of $135,000 taxes) was $315,000. The loss on disposal of the chemical division (net of $81,000 taxes) was $189,000. Assuming a 30% tax rate on income.</a:t>
            </a:r>
          </a:p>
        </p:txBody>
      </p:sp>
      <p:sp>
        <p:nvSpPr>
          <p:cNvPr id="60420" name="Line 20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Discontinued Operations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42534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AutoShape 7"/>
          <p:cNvSpPr>
            <a:spLocks noChangeArrowheads="1"/>
          </p:cNvSpPr>
          <p:nvPr/>
        </p:nvSpPr>
        <p:spPr bwMode="auto">
          <a:xfrm>
            <a:off x="6059487" y="2851075"/>
            <a:ext cx="304800" cy="304800"/>
          </a:xfrm>
          <a:prstGeom prst="flowChartMerge">
            <a:avLst/>
          </a:prstGeom>
          <a:solidFill>
            <a:srgbClr val="005B88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 dirty="0">
              <a:latin typeface="Liberation Sans" panose="020B0604020202020204" pitchFamily="34" charset="0"/>
            </a:endParaRPr>
          </a:p>
        </p:txBody>
      </p:sp>
      <p:sp>
        <p:nvSpPr>
          <p:cNvPr id="61443" name="AutoShape 8"/>
          <p:cNvSpPr>
            <a:spLocks noChangeArrowheads="1"/>
          </p:cNvSpPr>
          <p:nvPr/>
        </p:nvSpPr>
        <p:spPr bwMode="auto">
          <a:xfrm>
            <a:off x="8004174" y="2868115"/>
            <a:ext cx="304800" cy="304800"/>
          </a:xfrm>
          <a:prstGeom prst="flowChartMerge">
            <a:avLst/>
          </a:prstGeom>
          <a:solidFill>
            <a:srgbClr val="005B88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 dirty="0">
              <a:latin typeface="Liberation Sans" panose="020B0604020202020204" pitchFamily="34" charset="0"/>
            </a:endParaRPr>
          </a:p>
        </p:txBody>
      </p:sp>
      <p:sp>
        <p:nvSpPr>
          <p:cNvPr id="61444" name="AutoShape 9"/>
          <p:cNvSpPr>
            <a:spLocks noChangeArrowheads="1"/>
          </p:cNvSpPr>
          <p:nvPr/>
        </p:nvSpPr>
        <p:spPr bwMode="auto">
          <a:xfrm>
            <a:off x="4114800" y="2851075"/>
            <a:ext cx="304800" cy="304800"/>
          </a:xfrm>
          <a:prstGeom prst="flowChartMerge">
            <a:avLst/>
          </a:prstGeom>
          <a:solidFill>
            <a:srgbClr val="005B88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 dirty="0">
              <a:latin typeface="Liberation Sans" panose="020B0604020202020204" pitchFamily="34" charset="0"/>
            </a:endParaRPr>
          </a:p>
        </p:txBody>
      </p:sp>
      <p:sp>
        <p:nvSpPr>
          <p:cNvPr id="61445" name="Line 2"/>
          <p:cNvSpPr>
            <a:spLocks noChangeShapeType="1"/>
          </p:cNvSpPr>
          <p:nvPr/>
        </p:nvSpPr>
        <p:spPr bwMode="auto">
          <a:xfrm flipV="1">
            <a:off x="1524000" y="5569234"/>
            <a:ext cx="0" cy="969678"/>
          </a:xfrm>
          <a:prstGeom prst="line">
            <a:avLst/>
          </a:prstGeom>
          <a:noFill/>
          <a:ln w="38100" cap="sq">
            <a:solidFill>
              <a:srgbClr val="8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61446" name="Line 3"/>
          <p:cNvSpPr>
            <a:spLocks noChangeShapeType="1"/>
          </p:cNvSpPr>
          <p:nvPr/>
        </p:nvSpPr>
        <p:spPr bwMode="auto">
          <a:xfrm>
            <a:off x="3124200" y="5257800"/>
            <a:ext cx="304800" cy="0"/>
          </a:xfrm>
          <a:prstGeom prst="line">
            <a:avLst/>
          </a:prstGeom>
          <a:noFill/>
          <a:ln w="38100" cap="sq">
            <a:solidFill>
              <a:srgbClr val="80000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graphicFrame>
        <p:nvGraphicFramePr>
          <p:cNvPr id="6144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4139286"/>
              </p:ext>
            </p:extLst>
          </p:nvPr>
        </p:nvGraphicFramePr>
        <p:xfrm>
          <a:off x="3498850" y="1600200"/>
          <a:ext cx="5233988" cy="505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3" name="Worksheet" r:id="rId4" imgW="5013537" imgH="4705350" progId="Excel.Sheet.8">
                  <p:embed/>
                </p:oleObj>
              </mc:Choice>
              <mc:Fallback>
                <p:oleObj name="Worksheet" r:id="rId4" imgW="5013537" imgH="4705350" progId="Excel.Sheet.8">
                  <p:embed/>
                  <p:pic>
                    <p:nvPicPr>
                      <p:cNvPr id="6144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8850" y="1600200"/>
                        <a:ext cx="5233988" cy="50561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9" name="Text Box 10"/>
          <p:cNvSpPr txBox="1">
            <a:spLocks noChangeArrowheads="1"/>
          </p:cNvSpPr>
          <p:nvPr/>
        </p:nvSpPr>
        <p:spPr bwMode="auto">
          <a:xfrm>
            <a:off x="152400" y="1524000"/>
            <a:ext cx="3124200" cy="144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SzPct val="80000"/>
            </a:pPr>
            <a:r>
              <a:rPr lang="en-US" altLang="en-US" sz="2000" b="1" dirty="0">
                <a:solidFill>
                  <a:schemeClr val="bg2"/>
                </a:solidFill>
                <a:latin typeface="Liberation Sans" panose="020B0604020202020204" pitchFamily="34" charset="0"/>
              </a:rPr>
              <a:t>Discontinued Operations are reported after “Income from continuing operations.”</a:t>
            </a:r>
          </a:p>
        </p:txBody>
      </p:sp>
      <p:sp>
        <p:nvSpPr>
          <p:cNvPr id="61450" name="Text Box 11"/>
          <p:cNvSpPr txBox="1">
            <a:spLocks noChangeArrowheads="1"/>
          </p:cNvSpPr>
          <p:nvPr/>
        </p:nvSpPr>
        <p:spPr bwMode="auto">
          <a:xfrm>
            <a:off x="228600" y="4807234"/>
            <a:ext cx="2895600" cy="790575"/>
          </a:xfrm>
          <a:prstGeom prst="rect">
            <a:avLst/>
          </a:prstGeom>
          <a:solidFill>
            <a:srgbClr val="FAF2B6"/>
          </a:solidFill>
          <a:ln w="28575" cap="sq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10000"/>
              </a:lnSpc>
              <a:spcBef>
                <a:spcPct val="30000"/>
              </a:spcBef>
              <a:spcAft>
                <a:spcPct val="20000"/>
              </a:spcAft>
              <a:buSzPct val="80000"/>
            </a:pPr>
            <a:r>
              <a:rPr lang="en-US" altLang="en-US" sz="2000" dirty="0">
                <a:solidFill>
                  <a:schemeClr val="bg2"/>
                </a:solidFill>
                <a:latin typeface="Liberation Sans" panose="020B0604020202020204" pitchFamily="34" charset="0"/>
              </a:rPr>
              <a:t>Previously labeled as “Net Income”. </a:t>
            </a:r>
          </a:p>
        </p:txBody>
      </p:sp>
      <p:sp>
        <p:nvSpPr>
          <p:cNvPr id="61451" name="Line 12"/>
          <p:cNvSpPr>
            <a:spLocks noChangeShapeType="1"/>
          </p:cNvSpPr>
          <p:nvPr/>
        </p:nvSpPr>
        <p:spPr bwMode="auto">
          <a:xfrm>
            <a:off x="1524000" y="6538912"/>
            <a:ext cx="1905000" cy="0"/>
          </a:xfrm>
          <a:prstGeom prst="line">
            <a:avLst/>
          </a:prstGeom>
          <a:noFill/>
          <a:ln w="38100" cap="sq">
            <a:solidFill>
              <a:srgbClr val="80000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61452" name="Text Box 13"/>
          <p:cNvSpPr txBox="1">
            <a:spLocks noChangeArrowheads="1"/>
          </p:cNvSpPr>
          <p:nvPr/>
        </p:nvSpPr>
        <p:spPr bwMode="auto">
          <a:xfrm>
            <a:off x="1371600" y="6162012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>
                <a:latin typeface="Liberation Sans" panose="020B0604020202020204" pitchFamily="34" charset="0"/>
              </a:rPr>
              <a:t>Moved to</a:t>
            </a:r>
          </a:p>
        </p:txBody>
      </p:sp>
      <p:sp>
        <p:nvSpPr>
          <p:cNvPr id="61454" name="Line 19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Discontinued Operations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97902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4" name="Line 19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Comprehensive Income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7BB63D-52B0-44B3-94D3-0CC662B8FA49}"/>
              </a:ext>
            </a:extLst>
          </p:cNvPr>
          <p:cNvSpPr txBox="1"/>
          <p:nvPr/>
        </p:nvSpPr>
        <p:spPr>
          <a:xfrm>
            <a:off x="533400" y="1219200"/>
            <a:ext cx="8229600" cy="254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9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eration Sans" panose="020B0604020202020204"/>
                <a:cs typeface="Times New Roman" panose="02020603050405020304" pitchFamily="18" charset="0"/>
              </a:rPr>
              <a:t>Comprehensive income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eration Sans" panose="020B0604020202020204"/>
                <a:cs typeface="Times New Roman" panose="02020603050405020304" pitchFamily="18" charset="0"/>
              </a:rPr>
              <a:t>is the sum of </a:t>
            </a:r>
          </a:p>
          <a:p>
            <a:pPr marL="291600" marR="0" lvl="0" indent="-291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11B2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eration Sans" panose="020B0604020202020204"/>
                <a:cs typeface="Times New Roman" panose="02020603050405020304" pitchFamily="18" charset="0"/>
              </a:rPr>
              <a:t>net income and</a:t>
            </a:r>
          </a:p>
          <a:p>
            <a:pPr marL="291600" marR="0" lvl="0" indent="-291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11B2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eration Sans" panose="020B0604020202020204"/>
                <a:cs typeface="Times New Roman" panose="02020603050405020304" pitchFamily="18" charset="0"/>
              </a:rPr>
              <a:t>other comprehensive income items.</a:t>
            </a:r>
          </a:p>
          <a:p>
            <a:pPr marL="622800" marR="0" lvl="1" indent="-320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11B21"/>
              </a:buClr>
              <a:buSzPct val="80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eration Sans" panose="020B0604020202020204"/>
                <a:cs typeface="Times New Roman" panose="02020603050405020304" pitchFamily="18" charset="0"/>
              </a:rPr>
              <a:t>Example: Unrealized gains or losses on available-for-sale debt securities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eration Sans" panose="020B0604020202020204"/>
                <a:cs typeface="Times New Roman" panose="02020603050405020304" pitchFamily="18" charset="0"/>
              </a:rPr>
              <a:t>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eration Sans" panose="020B0604020202020204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938666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2"/>
          <p:cNvSpPr txBox="1">
            <a:spLocks noChangeArrowheads="1"/>
          </p:cNvSpPr>
          <p:nvPr/>
        </p:nvSpPr>
        <p:spPr bwMode="auto">
          <a:xfrm>
            <a:off x="533400" y="1295400"/>
            <a:ext cx="8077200" cy="2274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sz="2000" b="1" dirty="0">
                <a:latin typeface="Liberation Sans" panose="020B0604020202020204" pitchFamily="34" charset="0"/>
              </a:rPr>
              <a:t>Illustration:</a:t>
            </a:r>
            <a:r>
              <a:rPr lang="en-US" sz="2000" dirty="0">
                <a:latin typeface="Liberation Sans" panose="020B0604020202020204" pitchFamily="34" charset="0"/>
              </a:rPr>
              <a:t> During 2017 Stassi Company purchased IBM stock for $10,500 as an investment. At the end of 2017, Stassi was still holding the investment, but the stock’s market price was now $8,000. In this case, Stassi is required to reduce the recorded value of its IBM investment by $2,000 (net of $500 tax savings). The $2,000 difference is an unrealized loss.</a:t>
            </a:r>
            <a:endParaRPr lang="en-US" altLang="en-US" sz="2000" dirty="0">
              <a:latin typeface="Liberation Sans" panose="020B0604020202020204" pitchFamily="34" charset="0"/>
            </a:endParaRPr>
          </a:p>
        </p:txBody>
      </p:sp>
      <p:sp>
        <p:nvSpPr>
          <p:cNvPr id="71684" name="Line 6"/>
          <p:cNvSpPr>
            <a:spLocks noChangeShapeType="1"/>
          </p:cNvSpPr>
          <p:nvPr/>
        </p:nvSpPr>
        <p:spPr bwMode="auto">
          <a:xfrm>
            <a:off x="304800" y="990600"/>
            <a:ext cx="85344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Liberation Sans" panose="020B0604020202020204" pitchFamily="34" charset="0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533400" y="304800"/>
            <a:ext cx="82296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Liberation Sans" panose="020B0604020202020204" pitchFamily="34" charset="0"/>
              </a:rPr>
              <a:t>Comprehensive Income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37B8-C20C-4E90-ABCD-B9FB190A3B62}" type="slidenum">
              <a:rPr lang="en-US" smtClean="0"/>
              <a:t>9</a:t>
            </a:fld>
            <a:endParaRPr lang="en-US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F241320-1736-4818-BAF7-6A690633F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651733"/>
            <a:ext cx="8077200" cy="427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sz="2000" u="sng" dirty="0">
                <a:latin typeface="Liberation Sans" panose="020B0604020202020204" pitchFamily="34" charset="0"/>
              </a:rPr>
              <a:t>Should Stassi include this $2,000 unrealized loss in net income? 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D75AA24C-D7EE-4041-9A18-5CAA192ED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945025"/>
            <a:ext cx="8077200" cy="1689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sz="2000" b="1" dirty="0">
                <a:latin typeface="Liberation Sans" panose="020B0604020202020204" pitchFamily="34" charset="0"/>
              </a:rPr>
              <a:t>Trading securities: </a:t>
            </a:r>
            <a:r>
              <a:rPr lang="en-US" sz="2000" dirty="0">
                <a:latin typeface="Liberation Sans" panose="020B0604020202020204" pitchFamily="34" charset="0"/>
              </a:rPr>
              <a:t>Unrealized gains and losses are reported in the “Other expenses and losses” section of the income statement.</a:t>
            </a:r>
          </a:p>
          <a:p>
            <a:pPr algn="l"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altLang="en-US" sz="2000" b="1" dirty="0">
                <a:latin typeface="Liberation Sans" panose="020B0604020202020204" pitchFamily="34" charset="0"/>
              </a:rPr>
              <a:t>Available-for-sale securities: </a:t>
            </a:r>
            <a:r>
              <a:rPr lang="en-US" altLang="en-US" sz="2000" dirty="0">
                <a:latin typeface="Liberation Sans" panose="020B0604020202020204" pitchFamily="34" charset="0"/>
              </a:rPr>
              <a:t>Unrealized gains and losses are reported as “Other comprehensive income”.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03819BE3-00CF-4588-925E-92B4F55DC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113713"/>
            <a:ext cx="8077200" cy="79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20000"/>
              </a:lnSpc>
              <a:spcBef>
                <a:spcPts val="1200"/>
              </a:spcBef>
              <a:buClr>
                <a:srgbClr val="800000"/>
              </a:buClr>
              <a:buSzPct val="80000"/>
              <a:buFont typeface="Wingdings" pitchFamily="2" charset="2"/>
              <a:buNone/>
            </a:pPr>
            <a:r>
              <a:rPr lang="en-US" sz="2000" dirty="0">
                <a:latin typeface="Liberation Sans" panose="020B0604020202020204" pitchFamily="34" charset="0"/>
              </a:rPr>
              <a:t>It depends on whether Stassi classifies the IBM stock as a trading security or an available-for-sale security. </a:t>
            </a:r>
          </a:p>
        </p:txBody>
      </p:sp>
    </p:spTree>
    <p:extLst>
      <p:ext uri="{BB962C8B-B14F-4D97-AF65-F5344CB8AC3E}">
        <p14:creationId xmlns:p14="http://schemas.microsoft.com/office/powerpoint/2010/main" val="105004806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movnglnc">
  <a:themeElements>
    <a:clrScheme name="">
      <a:dk1>
        <a:srgbClr val="000000"/>
      </a:dk1>
      <a:lt1>
        <a:srgbClr val="FFFFFF"/>
      </a:lt1>
      <a:dk2>
        <a:srgbClr val="0000FF"/>
      </a:dk2>
      <a:lt2>
        <a:srgbClr val="000000"/>
      </a:lt2>
      <a:accent1>
        <a:srgbClr val="00FFFF"/>
      </a:accent1>
      <a:accent2>
        <a:srgbClr val="FF0000"/>
      </a:accent2>
      <a:accent3>
        <a:srgbClr val="FFFFFF"/>
      </a:accent3>
      <a:accent4>
        <a:srgbClr val="000000"/>
      </a:accent4>
      <a:accent5>
        <a:srgbClr val="AAFFFF"/>
      </a:accent5>
      <a:accent6>
        <a:srgbClr val="E70000"/>
      </a:accent6>
      <a:hlink>
        <a:srgbClr val="000099"/>
      </a:hlink>
      <a:folHlink>
        <a:srgbClr val="000000"/>
      </a:folHlink>
    </a:clrScheme>
    <a:fontScheme name="movnglnc">
      <a:majorFont>
        <a:latin typeface="Comic Sans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>
            <a:lumMod val="75000"/>
          </a:schemeClr>
        </a:solidFill>
        <a:ln>
          <a:solidFill>
            <a:schemeClr val="tx1"/>
          </a:solidFill>
        </a:ln>
        <a:effectLst/>
      </a:spPr>
      <a:bodyPr lIns="90488" tIns="44450" rIns="90488" bIns="44450">
        <a:spAutoFit/>
      </a:bodyPr>
      <a:lstStyle>
        <a:defPPr>
          <a:defRPr sz="1400" b="1" dirty="0">
            <a:solidFill>
              <a:schemeClr val="accent3"/>
            </a:solidFill>
            <a:latin typeface="+mn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ovngln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vngln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vngln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Office\Templates\1033\Company Handbook.pot</Template>
  <TotalTime>15870</TotalTime>
  <Pages>43</Pages>
  <Words>1879</Words>
  <Application>Microsoft Office PowerPoint</Application>
  <PresentationFormat>On-screen Show (4:3)</PresentationFormat>
  <Paragraphs>272</Paragraphs>
  <Slides>56</Slides>
  <Notes>54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Liberation Sans</vt:lpstr>
      <vt:lpstr>Arial</vt:lpstr>
      <vt:lpstr>Calibri</vt:lpstr>
      <vt:lpstr>Comic Sans MS</vt:lpstr>
      <vt:lpstr>Courier New</vt:lpstr>
      <vt:lpstr>Times New Roman</vt:lpstr>
      <vt:lpstr>Wingdings</vt:lpstr>
      <vt:lpstr>movnglnc</vt:lpstr>
      <vt:lpstr>Worksheet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Accounting and Accounting Standards</dc:title>
  <dc:creator>Coby Harmon</dc:creator>
  <cp:lastModifiedBy>Xi Jiang</cp:lastModifiedBy>
  <cp:revision>2618</cp:revision>
  <cp:lastPrinted>1999-09-16T17:08:20Z</cp:lastPrinted>
  <dcterms:created xsi:type="dcterms:W3CDTF">1997-03-28T18:03:02Z</dcterms:created>
  <dcterms:modified xsi:type="dcterms:W3CDTF">2022-02-15T23:51:21Z</dcterms:modified>
</cp:coreProperties>
</file>